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1.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668" r:id="rId2"/>
  </p:sldMasterIdLst>
  <p:notesMasterIdLst>
    <p:notesMasterId r:id="rId25"/>
  </p:notesMasterIdLst>
  <p:handoutMasterIdLst>
    <p:handoutMasterId r:id="rId26"/>
  </p:handoutMasterIdLst>
  <p:sldIdLst>
    <p:sldId id="263" r:id="rId3"/>
    <p:sldId id="264" r:id="rId4"/>
    <p:sldId id="347" r:id="rId5"/>
    <p:sldId id="348" r:id="rId6"/>
    <p:sldId id="265" r:id="rId7"/>
    <p:sldId id="349" r:id="rId8"/>
    <p:sldId id="350" r:id="rId9"/>
    <p:sldId id="351" r:id="rId10"/>
    <p:sldId id="352" r:id="rId11"/>
    <p:sldId id="354" r:id="rId12"/>
    <p:sldId id="356" r:id="rId13"/>
    <p:sldId id="353" r:id="rId14"/>
    <p:sldId id="355" r:id="rId15"/>
    <p:sldId id="266" r:id="rId16"/>
    <p:sldId id="267" r:id="rId17"/>
    <p:sldId id="268" r:id="rId18"/>
    <p:sldId id="269" r:id="rId19"/>
    <p:sldId id="346" r:id="rId20"/>
    <p:sldId id="357" r:id="rId21"/>
    <p:sldId id="317" r:id="rId22"/>
    <p:sldId id="319" r:id="rId23"/>
    <p:sldId id="358" r:id="rId24"/>
  </p:sldIdLst>
  <p:sldSz cx="12192000" cy="6858000"/>
  <p:notesSz cx="9144000" cy="6858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8080"/>
    <a:srgbClr val="B6EE57"/>
    <a:srgbClr val="FF695E"/>
    <a:srgbClr val="565656"/>
    <a:srgbClr val="A9157E"/>
    <a:srgbClr val="3F97A4"/>
    <a:srgbClr val="FFBEB9"/>
    <a:srgbClr val="2B6F79"/>
    <a:srgbClr val="825C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7AC3CCA-C797-4891-BE02-D94E43425B78}" styleName="スタイル (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EC20E35-A176-4012-BC5E-935CFFF8708E}" styleName="スタイル (中間)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中間スタイル 3 - アクセント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中間スタイル 3 - アクセント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8034E78-7F5D-4C2E-B375-FC64B27BC917}" styleName="スタイル (濃色)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16DA210-FB5B-4158-B5E0-FEB733F419BA}" styleName="スタイル (淡色)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淡色スタイル 3 - アクセント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40" autoAdjust="0"/>
    <p:restoredTop sz="94660"/>
  </p:normalViewPr>
  <p:slideViewPr>
    <p:cSldViewPr snapToGrid="0">
      <p:cViewPr varScale="1">
        <p:scale>
          <a:sx n="93" d="100"/>
          <a:sy n="93" d="100"/>
        </p:scale>
        <p:origin x="108" y="4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E:\suction_FromNov\velocity%20comparison\ParticleNumInDie.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E:\suction_FromNov\velocity%20comparison\ParticleNumInDie.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E:\suction_FromNov\vacuum%20vs%20air\ParticleNumInDie_suction%20vs%20gravity.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1.xml"/></Relationships>
</file>

<file path=ppt/charts/_rels/chart4.xml.rels><?xml version="1.0" encoding="UTF-8" standalone="yes"?>
<Relationships xmlns="http://schemas.openxmlformats.org/package/2006/relationships"><Relationship Id="rId3" Type="http://schemas.openxmlformats.org/officeDocument/2006/relationships/oleObject" Target="file:///E:\suction_FromNov\vacuum%20vs%20air\ParticleNumInDie_suction%20vs%20gravity.xlsx"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Die</a:t>
            </a:r>
            <a:r>
              <a:rPr lang="ja-JP" altLang="en-US"/>
              <a:t>内部粒子数の推移</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manualLayout>
          <c:layoutTarget val="inner"/>
          <c:xMode val="edge"/>
          <c:yMode val="edge"/>
          <c:x val="0.14418451669291205"/>
          <c:y val="0.12258321756562879"/>
          <c:w val="0.81739491308729484"/>
          <c:h val="0.73277697454896074"/>
        </c:manualLayout>
      </c:layout>
      <c:scatterChart>
        <c:scatterStyle val="smoothMarker"/>
        <c:varyColors val="0"/>
        <c:ser>
          <c:idx val="0"/>
          <c:order val="0"/>
          <c:tx>
            <c:strRef>
              <c:f>[ParticleNumInDie.xlsx]Sheet1!$C$3</c:f>
              <c:strCache>
                <c:ptCount val="1"/>
                <c:pt idx="0">
                  <c:v>Case - 1 (100[mm/s])</c:v>
                </c:pt>
              </c:strCache>
            </c:strRef>
          </c:tx>
          <c:spPr>
            <a:ln w="19050" cap="rnd">
              <a:solidFill>
                <a:srgbClr val="0070C0"/>
              </a:solidFill>
              <a:round/>
            </a:ln>
            <a:effectLst/>
          </c:spPr>
          <c:marker>
            <c:symbol val="none"/>
          </c:marker>
          <c:xVal>
            <c:numRef>
              <c:f>[ParticleNumInDie.xlsx]Sheet1!$B$4:$B$123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[ParticleNumInDie.xlsx]Sheet1!$C$4:$C$123</c:f>
              <c:numCache>
                <c:formatCode>General</c:formatCode>
                <c:ptCount val="120"/>
                <c:pt idx="0">
                  <c:v>0</c:v>
                </c:pt>
                <c:pt idx="1">
                  <c:v>0</c:v>
                </c:pt>
                <c:pt idx="2">
                  <c:v>1506</c:v>
                </c:pt>
                <c:pt idx="3">
                  <c:v>2939</c:v>
                </c:pt>
                <c:pt idx="4">
                  <c:v>4438</c:v>
                </c:pt>
                <c:pt idx="5">
                  <c:v>6011</c:v>
                </c:pt>
                <c:pt idx="6">
                  <c:v>7644</c:v>
                </c:pt>
                <c:pt idx="7">
                  <c:v>9210</c:v>
                </c:pt>
                <c:pt idx="8">
                  <c:v>10810</c:v>
                </c:pt>
                <c:pt idx="9">
                  <c:v>12405</c:v>
                </c:pt>
                <c:pt idx="10">
                  <c:v>13964</c:v>
                </c:pt>
                <c:pt idx="11">
                  <c:v>15546</c:v>
                </c:pt>
                <c:pt idx="12">
                  <c:v>17052</c:v>
                </c:pt>
                <c:pt idx="13">
                  <c:v>18548</c:v>
                </c:pt>
                <c:pt idx="14">
                  <c:v>20018</c:v>
                </c:pt>
                <c:pt idx="15">
                  <c:v>21508</c:v>
                </c:pt>
                <c:pt idx="16">
                  <c:v>22991</c:v>
                </c:pt>
                <c:pt idx="17">
                  <c:v>24443</c:v>
                </c:pt>
                <c:pt idx="18">
                  <c:v>25937</c:v>
                </c:pt>
                <c:pt idx="19">
                  <c:v>27398</c:v>
                </c:pt>
                <c:pt idx="20">
                  <c:v>28837</c:v>
                </c:pt>
                <c:pt idx="21">
                  <c:v>30308</c:v>
                </c:pt>
                <c:pt idx="22">
                  <c:v>31707</c:v>
                </c:pt>
                <c:pt idx="23">
                  <c:v>33163</c:v>
                </c:pt>
                <c:pt idx="24">
                  <c:v>34621</c:v>
                </c:pt>
                <c:pt idx="25">
                  <c:v>36042</c:v>
                </c:pt>
                <c:pt idx="26">
                  <c:v>37478</c:v>
                </c:pt>
                <c:pt idx="27">
                  <c:v>38916</c:v>
                </c:pt>
                <c:pt idx="28">
                  <c:v>40350</c:v>
                </c:pt>
                <c:pt idx="29">
                  <c:v>41782</c:v>
                </c:pt>
                <c:pt idx="30">
                  <c:v>43193</c:v>
                </c:pt>
                <c:pt idx="31">
                  <c:v>44635</c:v>
                </c:pt>
                <c:pt idx="32">
                  <c:v>46064</c:v>
                </c:pt>
                <c:pt idx="33">
                  <c:v>47467</c:v>
                </c:pt>
                <c:pt idx="34">
                  <c:v>48878</c:v>
                </c:pt>
                <c:pt idx="35">
                  <c:v>50277</c:v>
                </c:pt>
                <c:pt idx="36">
                  <c:v>51708</c:v>
                </c:pt>
                <c:pt idx="37">
                  <c:v>53105</c:v>
                </c:pt>
                <c:pt idx="38">
                  <c:v>54478</c:v>
                </c:pt>
                <c:pt idx="39">
                  <c:v>55899</c:v>
                </c:pt>
                <c:pt idx="40">
                  <c:v>57251</c:v>
                </c:pt>
                <c:pt idx="41">
                  <c:v>58600</c:v>
                </c:pt>
                <c:pt idx="42">
                  <c:v>59960</c:v>
                </c:pt>
                <c:pt idx="43">
                  <c:v>61333</c:v>
                </c:pt>
                <c:pt idx="44">
                  <c:v>62704</c:v>
                </c:pt>
                <c:pt idx="45">
                  <c:v>64046</c:v>
                </c:pt>
                <c:pt idx="46">
                  <c:v>65401</c:v>
                </c:pt>
                <c:pt idx="47">
                  <c:v>66737</c:v>
                </c:pt>
                <c:pt idx="48">
                  <c:v>68084</c:v>
                </c:pt>
                <c:pt idx="49">
                  <c:v>69411</c:v>
                </c:pt>
                <c:pt idx="50">
                  <c:v>70728</c:v>
                </c:pt>
                <c:pt idx="51">
                  <c:v>72058</c:v>
                </c:pt>
                <c:pt idx="52">
                  <c:v>73380</c:v>
                </c:pt>
                <c:pt idx="53">
                  <c:v>74706</c:v>
                </c:pt>
                <c:pt idx="54">
                  <c:v>76045</c:v>
                </c:pt>
                <c:pt idx="55">
                  <c:v>77323</c:v>
                </c:pt>
                <c:pt idx="56">
                  <c:v>78637</c:v>
                </c:pt>
                <c:pt idx="57">
                  <c:v>79942</c:v>
                </c:pt>
                <c:pt idx="58">
                  <c:v>81247</c:v>
                </c:pt>
                <c:pt idx="59">
                  <c:v>82536</c:v>
                </c:pt>
                <c:pt idx="60">
                  <c:v>83858</c:v>
                </c:pt>
                <c:pt idx="61">
                  <c:v>85149</c:v>
                </c:pt>
                <c:pt idx="62">
                  <c:v>86460</c:v>
                </c:pt>
                <c:pt idx="63">
                  <c:v>87743</c:v>
                </c:pt>
                <c:pt idx="64">
                  <c:v>89038</c:v>
                </c:pt>
                <c:pt idx="65">
                  <c:v>90301</c:v>
                </c:pt>
                <c:pt idx="66">
                  <c:v>91583</c:v>
                </c:pt>
                <c:pt idx="67">
                  <c:v>92874</c:v>
                </c:pt>
                <c:pt idx="68">
                  <c:v>94156</c:v>
                </c:pt>
                <c:pt idx="69">
                  <c:v>95409</c:v>
                </c:pt>
                <c:pt idx="70">
                  <c:v>96691</c:v>
                </c:pt>
                <c:pt idx="71">
                  <c:v>97957</c:v>
                </c:pt>
                <c:pt idx="72">
                  <c:v>99216</c:v>
                </c:pt>
                <c:pt idx="73">
                  <c:v>100465</c:v>
                </c:pt>
                <c:pt idx="74">
                  <c:v>101766</c:v>
                </c:pt>
                <c:pt idx="75">
                  <c:v>102988</c:v>
                </c:pt>
                <c:pt idx="76">
                  <c:v>104266</c:v>
                </c:pt>
                <c:pt idx="77">
                  <c:v>105511</c:v>
                </c:pt>
                <c:pt idx="78">
                  <c:v>106773</c:v>
                </c:pt>
                <c:pt idx="79">
                  <c:v>108017</c:v>
                </c:pt>
                <c:pt idx="80">
                  <c:v>109258</c:v>
                </c:pt>
                <c:pt idx="81">
                  <c:v>110494</c:v>
                </c:pt>
                <c:pt idx="82">
                  <c:v>111731</c:v>
                </c:pt>
                <c:pt idx="83">
                  <c:v>112976</c:v>
                </c:pt>
                <c:pt idx="84">
                  <c:v>114207</c:v>
                </c:pt>
                <c:pt idx="85">
                  <c:v>115427</c:v>
                </c:pt>
                <c:pt idx="86">
                  <c:v>116654</c:v>
                </c:pt>
                <c:pt idx="87">
                  <c:v>117874</c:v>
                </c:pt>
                <c:pt idx="88">
                  <c:v>119106</c:v>
                </c:pt>
                <c:pt idx="89">
                  <c:v>120297</c:v>
                </c:pt>
                <c:pt idx="90">
                  <c:v>121504</c:v>
                </c:pt>
                <c:pt idx="91">
                  <c:v>122686</c:v>
                </c:pt>
                <c:pt idx="92">
                  <c:v>123904</c:v>
                </c:pt>
                <c:pt idx="93">
                  <c:v>125073</c:v>
                </c:pt>
                <c:pt idx="94">
                  <c:v>126295</c:v>
                </c:pt>
                <c:pt idx="95">
                  <c:v>127451</c:v>
                </c:pt>
                <c:pt idx="96">
                  <c:v>128651</c:v>
                </c:pt>
                <c:pt idx="97">
                  <c:v>129821</c:v>
                </c:pt>
                <c:pt idx="98">
                  <c:v>131006</c:v>
                </c:pt>
                <c:pt idx="99">
                  <c:v>132164</c:v>
                </c:pt>
                <c:pt idx="100">
                  <c:v>133300</c:v>
                </c:pt>
                <c:pt idx="101">
                  <c:v>134341</c:v>
                </c:pt>
                <c:pt idx="102">
                  <c:v>135272</c:v>
                </c:pt>
                <c:pt idx="103">
                  <c:v>136173</c:v>
                </c:pt>
                <c:pt idx="104">
                  <c:v>137063</c:v>
                </c:pt>
                <c:pt idx="105">
                  <c:v>137918</c:v>
                </c:pt>
                <c:pt idx="106">
                  <c:v>138726</c:v>
                </c:pt>
                <c:pt idx="107">
                  <c:v>139445</c:v>
                </c:pt>
                <c:pt idx="108">
                  <c:v>140113</c:v>
                </c:pt>
                <c:pt idx="109">
                  <c:v>140732</c:v>
                </c:pt>
                <c:pt idx="110">
                  <c:v>141281</c:v>
                </c:pt>
                <c:pt idx="111">
                  <c:v>141823</c:v>
                </c:pt>
                <c:pt idx="112">
                  <c:v>142264</c:v>
                </c:pt>
                <c:pt idx="113">
                  <c:v>142708</c:v>
                </c:pt>
                <c:pt idx="114">
                  <c:v>143083</c:v>
                </c:pt>
                <c:pt idx="115">
                  <c:v>143431</c:v>
                </c:pt>
                <c:pt idx="116">
                  <c:v>143736</c:v>
                </c:pt>
                <c:pt idx="117">
                  <c:v>143955</c:v>
                </c:pt>
                <c:pt idx="118">
                  <c:v>144133</c:v>
                </c:pt>
                <c:pt idx="119">
                  <c:v>144284</c:v>
                </c:pt>
              </c:numCache>
            </c:numRef>
          </c:yVal>
          <c:smooth val="1"/>
          <c:extLst>
            <c:ext xmlns:c16="http://schemas.microsoft.com/office/drawing/2014/chart" uri="{C3380CC4-5D6E-409C-BE32-E72D297353CC}">
              <c16:uniqueId val="{00000000-C611-478A-B487-E9B70BFAE5BA}"/>
            </c:ext>
          </c:extLst>
        </c:ser>
        <c:ser>
          <c:idx val="1"/>
          <c:order val="1"/>
          <c:tx>
            <c:strRef>
              <c:f>[ParticleNumInDie.xlsx]Sheet1!$D$3</c:f>
              <c:strCache>
                <c:ptCount val="1"/>
                <c:pt idx="0">
                  <c:v>Case - 2 (200[mm/s])</c:v>
                </c:pt>
              </c:strCache>
            </c:strRef>
          </c:tx>
          <c:spPr>
            <a:ln w="19050" cap="rnd">
              <a:solidFill>
                <a:srgbClr val="FF0000"/>
              </a:solidFill>
              <a:round/>
            </a:ln>
            <a:effectLst/>
          </c:spPr>
          <c:marker>
            <c:symbol val="none"/>
          </c:marker>
          <c:xVal>
            <c:numRef>
              <c:f>[ParticleNumInDie.xlsx]Sheet1!$B$4:$B$123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[ParticleNumInDie.xlsx]Sheet1!$D$4:$D$123</c:f>
              <c:numCache>
                <c:formatCode>General</c:formatCode>
                <c:ptCount val="120"/>
                <c:pt idx="0">
                  <c:v>0</c:v>
                </c:pt>
                <c:pt idx="1">
                  <c:v>166</c:v>
                </c:pt>
                <c:pt idx="2">
                  <c:v>2354</c:v>
                </c:pt>
                <c:pt idx="3">
                  <c:v>4454</c:v>
                </c:pt>
                <c:pt idx="4">
                  <c:v>6604</c:v>
                </c:pt>
                <c:pt idx="5">
                  <c:v>8993</c:v>
                </c:pt>
                <c:pt idx="6">
                  <c:v>11440</c:v>
                </c:pt>
                <c:pt idx="7">
                  <c:v>13825</c:v>
                </c:pt>
                <c:pt idx="8">
                  <c:v>16314</c:v>
                </c:pt>
                <c:pt idx="9">
                  <c:v>18773</c:v>
                </c:pt>
                <c:pt idx="10">
                  <c:v>21174</c:v>
                </c:pt>
                <c:pt idx="11">
                  <c:v>23647</c:v>
                </c:pt>
                <c:pt idx="12">
                  <c:v>26072</c:v>
                </c:pt>
                <c:pt idx="13">
                  <c:v>28464</c:v>
                </c:pt>
                <c:pt idx="14">
                  <c:v>30852</c:v>
                </c:pt>
                <c:pt idx="15">
                  <c:v>33198</c:v>
                </c:pt>
                <c:pt idx="16">
                  <c:v>35536</c:v>
                </c:pt>
                <c:pt idx="17">
                  <c:v>37872</c:v>
                </c:pt>
                <c:pt idx="18">
                  <c:v>40145</c:v>
                </c:pt>
                <c:pt idx="19">
                  <c:v>42414</c:v>
                </c:pt>
                <c:pt idx="20">
                  <c:v>44624</c:v>
                </c:pt>
                <c:pt idx="21">
                  <c:v>46833</c:v>
                </c:pt>
                <c:pt idx="22">
                  <c:v>49008</c:v>
                </c:pt>
                <c:pt idx="23">
                  <c:v>51154</c:v>
                </c:pt>
                <c:pt idx="24">
                  <c:v>53230</c:v>
                </c:pt>
                <c:pt idx="25">
                  <c:v>55345</c:v>
                </c:pt>
                <c:pt idx="26">
                  <c:v>57377</c:v>
                </c:pt>
                <c:pt idx="27">
                  <c:v>59399</c:v>
                </c:pt>
                <c:pt idx="28">
                  <c:v>61381</c:v>
                </c:pt>
                <c:pt idx="29">
                  <c:v>63337</c:v>
                </c:pt>
                <c:pt idx="30">
                  <c:v>65261</c:v>
                </c:pt>
                <c:pt idx="31">
                  <c:v>67146</c:v>
                </c:pt>
                <c:pt idx="32">
                  <c:v>69024</c:v>
                </c:pt>
                <c:pt idx="33">
                  <c:v>70872</c:v>
                </c:pt>
                <c:pt idx="34">
                  <c:v>72685</c:v>
                </c:pt>
                <c:pt idx="35">
                  <c:v>74474</c:v>
                </c:pt>
                <c:pt idx="36">
                  <c:v>76225</c:v>
                </c:pt>
                <c:pt idx="37">
                  <c:v>77974</c:v>
                </c:pt>
                <c:pt idx="38">
                  <c:v>79682</c:v>
                </c:pt>
                <c:pt idx="39">
                  <c:v>81378</c:v>
                </c:pt>
                <c:pt idx="40">
                  <c:v>83029</c:v>
                </c:pt>
                <c:pt idx="41">
                  <c:v>84697</c:v>
                </c:pt>
                <c:pt idx="42">
                  <c:v>86327</c:v>
                </c:pt>
                <c:pt idx="43">
                  <c:v>87906</c:v>
                </c:pt>
                <c:pt idx="44">
                  <c:v>89496</c:v>
                </c:pt>
                <c:pt idx="45">
                  <c:v>91076</c:v>
                </c:pt>
                <c:pt idx="46">
                  <c:v>92619</c:v>
                </c:pt>
                <c:pt idx="47">
                  <c:v>94157</c:v>
                </c:pt>
                <c:pt idx="48">
                  <c:v>95679</c:v>
                </c:pt>
                <c:pt idx="49">
                  <c:v>97151</c:v>
                </c:pt>
                <c:pt idx="50">
                  <c:v>98629</c:v>
                </c:pt>
                <c:pt idx="51">
                  <c:v>99923</c:v>
                </c:pt>
                <c:pt idx="52">
                  <c:v>101054</c:v>
                </c:pt>
                <c:pt idx="53">
                  <c:v>102195</c:v>
                </c:pt>
                <c:pt idx="54">
                  <c:v>103288</c:v>
                </c:pt>
                <c:pt idx="55">
                  <c:v>104408</c:v>
                </c:pt>
                <c:pt idx="56">
                  <c:v>105523</c:v>
                </c:pt>
                <c:pt idx="57">
                  <c:v>106588</c:v>
                </c:pt>
                <c:pt idx="58">
                  <c:v>107723</c:v>
                </c:pt>
                <c:pt idx="59">
                  <c:v>108838</c:v>
                </c:pt>
                <c:pt idx="60">
                  <c:v>109948</c:v>
                </c:pt>
                <c:pt idx="61">
                  <c:v>111047</c:v>
                </c:pt>
                <c:pt idx="62">
                  <c:v>112133</c:v>
                </c:pt>
                <c:pt idx="63">
                  <c:v>113256</c:v>
                </c:pt>
                <c:pt idx="64">
                  <c:v>114363</c:v>
                </c:pt>
                <c:pt idx="65">
                  <c:v>115456</c:v>
                </c:pt>
                <c:pt idx="66">
                  <c:v>116581</c:v>
                </c:pt>
                <c:pt idx="67">
                  <c:v>117661</c:v>
                </c:pt>
                <c:pt idx="68">
                  <c:v>118797</c:v>
                </c:pt>
                <c:pt idx="69">
                  <c:v>119920</c:v>
                </c:pt>
                <c:pt idx="70">
                  <c:v>121038</c:v>
                </c:pt>
                <c:pt idx="71">
                  <c:v>122159</c:v>
                </c:pt>
                <c:pt idx="72">
                  <c:v>123297</c:v>
                </c:pt>
                <c:pt idx="73">
                  <c:v>124434</c:v>
                </c:pt>
                <c:pt idx="74">
                  <c:v>125591</c:v>
                </c:pt>
                <c:pt idx="75">
                  <c:v>126764</c:v>
                </c:pt>
                <c:pt idx="76">
                  <c:v>127970</c:v>
                </c:pt>
                <c:pt idx="77">
                  <c:v>129169</c:v>
                </c:pt>
                <c:pt idx="78">
                  <c:v>130353</c:v>
                </c:pt>
                <c:pt idx="79">
                  <c:v>131527</c:v>
                </c:pt>
                <c:pt idx="80">
                  <c:v>132727</c:v>
                </c:pt>
                <c:pt idx="81">
                  <c:v>133889</c:v>
                </c:pt>
                <c:pt idx="82">
                  <c:v>135045</c:v>
                </c:pt>
                <c:pt idx="83">
                  <c:v>136197</c:v>
                </c:pt>
                <c:pt idx="84">
                  <c:v>137302</c:v>
                </c:pt>
                <c:pt idx="85">
                  <c:v>138351</c:v>
                </c:pt>
                <c:pt idx="86">
                  <c:v>139337</c:v>
                </c:pt>
                <c:pt idx="87">
                  <c:v>140259</c:v>
                </c:pt>
                <c:pt idx="88">
                  <c:v>141062</c:v>
                </c:pt>
                <c:pt idx="89">
                  <c:v>141787</c:v>
                </c:pt>
                <c:pt idx="90">
                  <c:v>142398</c:v>
                </c:pt>
                <c:pt idx="91">
                  <c:v>142945</c:v>
                </c:pt>
                <c:pt idx="92">
                  <c:v>143375</c:v>
                </c:pt>
                <c:pt idx="93">
                  <c:v>143725</c:v>
                </c:pt>
                <c:pt idx="94">
                  <c:v>143976</c:v>
                </c:pt>
                <c:pt idx="95">
                  <c:v>144174</c:v>
                </c:pt>
                <c:pt idx="96">
                  <c:v>144300</c:v>
                </c:pt>
                <c:pt idx="97">
                  <c:v>144397</c:v>
                </c:pt>
                <c:pt idx="98">
                  <c:v>144460</c:v>
                </c:pt>
                <c:pt idx="99">
                  <c:v>144496</c:v>
                </c:pt>
                <c:pt idx="100">
                  <c:v>144524</c:v>
                </c:pt>
                <c:pt idx="101">
                  <c:v>144554</c:v>
                </c:pt>
                <c:pt idx="102">
                  <c:v>144576</c:v>
                </c:pt>
                <c:pt idx="103">
                  <c:v>144595</c:v>
                </c:pt>
                <c:pt idx="104">
                  <c:v>144609</c:v>
                </c:pt>
                <c:pt idx="105">
                  <c:v>144626</c:v>
                </c:pt>
                <c:pt idx="106">
                  <c:v>144641</c:v>
                </c:pt>
                <c:pt idx="107">
                  <c:v>144657</c:v>
                </c:pt>
                <c:pt idx="108">
                  <c:v>144669</c:v>
                </c:pt>
                <c:pt idx="109">
                  <c:v>144687</c:v>
                </c:pt>
                <c:pt idx="110">
                  <c:v>144711</c:v>
                </c:pt>
                <c:pt idx="111">
                  <c:v>144725</c:v>
                </c:pt>
                <c:pt idx="112">
                  <c:v>144744</c:v>
                </c:pt>
                <c:pt idx="113">
                  <c:v>144759</c:v>
                </c:pt>
                <c:pt idx="114">
                  <c:v>144772</c:v>
                </c:pt>
                <c:pt idx="115">
                  <c:v>144782</c:v>
                </c:pt>
                <c:pt idx="116">
                  <c:v>144795</c:v>
                </c:pt>
                <c:pt idx="117">
                  <c:v>144813</c:v>
                </c:pt>
                <c:pt idx="118">
                  <c:v>144824</c:v>
                </c:pt>
                <c:pt idx="119">
                  <c:v>144840</c:v>
                </c:pt>
              </c:numCache>
            </c:numRef>
          </c:yVal>
          <c:smooth val="1"/>
          <c:extLst>
            <c:ext xmlns:c16="http://schemas.microsoft.com/office/drawing/2014/chart" uri="{C3380CC4-5D6E-409C-BE32-E72D297353CC}">
              <c16:uniqueId val="{00000001-C611-478A-B487-E9B70BFAE5BA}"/>
            </c:ext>
          </c:extLst>
        </c:ser>
        <c:ser>
          <c:idx val="2"/>
          <c:order val="2"/>
          <c:tx>
            <c:strRef>
              <c:f>[ParticleNumInDie.xlsx]Sheet1!$E$3</c:f>
              <c:strCache>
                <c:ptCount val="1"/>
                <c:pt idx="0">
                  <c:v>Case - 3 (300[mm/s])</c:v>
                </c:pt>
              </c:strCache>
            </c:strRef>
          </c:tx>
          <c:spPr>
            <a:ln w="19050" cap="rnd">
              <a:solidFill>
                <a:srgbClr val="92D050"/>
              </a:solidFill>
              <a:round/>
            </a:ln>
            <a:effectLst/>
          </c:spPr>
          <c:marker>
            <c:symbol val="none"/>
          </c:marker>
          <c:xVal>
            <c:numRef>
              <c:f>[ParticleNumInDie.xlsx]Sheet1!$B$4:$B$123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[ParticleNumInDie.xlsx]Sheet1!$E$4:$E$123</c:f>
              <c:numCache>
                <c:formatCode>General</c:formatCode>
                <c:ptCount val="120"/>
                <c:pt idx="0">
                  <c:v>0</c:v>
                </c:pt>
                <c:pt idx="1">
                  <c:v>1346</c:v>
                </c:pt>
                <c:pt idx="2">
                  <c:v>3035</c:v>
                </c:pt>
                <c:pt idx="3">
                  <c:v>5881</c:v>
                </c:pt>
                <c:pt idx="4">
                  <c:v>8683</c:v>
                </c:pt>
                <c:pt idx="5">
                  <c:v>11571</c:v>
                </c:pt>
                <c:pt idx="6">
                  <c:v>14504</c:v>
                </c:pt>
                <c:pt idx="7">
                  <c:v>17432</c:v>
                </c:pt>
                <c:pt idx="8">
                  <c:v>20327</c:v>
                </c:pt>
                <c:pt idx="9">
                  <c:v>23209</c:v>
                </c:pt>
                <c:pt idx="10">
                  <c:v>26044</c:v>
                </c:pt>
                <c:pt idx="11">
                  <c:v>28831</c:v>
                </c:pt>
                <c:pt idx="12">
                  <c:v>31539</c:v>
                </c:pt>
                <c:pt idx="13">
                  <c:v>34207</c:v>
                </c:pt>
                <c:pt idx="14">
                  <c:v>36827</c:v>
                </c:pt>
                <c:pt idx="15">
                  <c:v>39378</c:v>
                </c:pt>
                <c:pt idx="16">
                  <c:v>41882</c:v>
                </c:pt>
                <c:pt idx="17">
                  <c:v>44325</c:v>
                </c:pt>
                <c:pt idx="18">
                  <c:v>46726</c:v>
                </c:pt>
                <c:pt idx="19">
                  <c:v>49078</c:v>
                </c:pt>
                <c:pt idx="20">
                  <c:v>51363</c:v>
                </c:pt>
                <c:pt idx="21">
                  <c:v>53606</c:v>
                </c:pt>
                <c:pt idx="22">
                  <c:v>55788</c:v>
                </c:pt>
                <c:pt idx="23">
                  <c:v>57944</c:v>
                </c:pt>
                <c:pt idx="24">
                  <c:v>60051</c:v>
                </c:pt>
                <c:pt idx="25">
                  <c:v>62118</c:v>
                </c:pt>
                <c:pt idx="26">
                  <c:v>64108</c:v>
                </c:pt>
                <c:pt idx="27">
                  <c:v>66051</c:v>
                </c:pt>
                <c:pt idx="28">
                  <c:v>67965</c:v>
                </c:pt>
                <c:pt idx="29">
                  <c:v>69826</c:v>
                </c:pt>
                <c:pt idx="30">
                  <c:v>71653</c:v>
                </c:pt>
                <c:pt idx="31">
                  <c:v>73443</c:v>
                </c:pt>
                <c:pt idx="32">
                  <c:v>75196</c:v>
                </c:pt>
                <c:pt idx="33">
                  <c:v>76890</c:v>
                </c:pt>
                <c:pt idx="34">
                  <c:v>78453</c:v>
                </c:pt>
                <c:pt idx="35">
                  <c:v>79706</c:v>
                </c:pt>
                <c:pt idx="36">
                  <c:v>80936</c:v>
                </c:pt>
                <c:pt idx="37">
                  <c:v>82090</c:v>
                </c:pt>
                <c:pt idx="38">
                  <c:v>83255</c:v>
                </c:pt>
                <c:pt idx="39">
                  <c:v>84395</c:v>
                </c:pt>
                <c:pt idx="40">
                  <c:v>85585</c:v>
                </c:pt>
                <c:pt idx="41">
                  <c:v>86741</c:v>
                </c:pt>
                <c:pt idx="42">
                  <c:v>87877</c:v>
                </c:pt>
                <c:pt idx="43">
                  <c:v>89029</c:v>
                </c:pt>
                <c:pt idx="44">
                  <c:v>90202</c:v>
                </c:pt>
                <c:pt idx="45">
                  <c:v>91367</c:v>
                </c:pt>
                <c:pt idx="46">
                  <c:v>92514</c:v>
                </c:pt>
                <c:pt idx="47">
                  <c:v>93661</c:v>
                </c:pt>
                <c:pt idx="48">
                  <c:v>94784</c:v>
                </c:pt>
                <c:pt idx="49">
                  <c:v>95908</c:v>
                </c:pt>
                <c:pt idx="50">
                  <c:v>97049</c:v>
                </c:pt>
                <c:pt idx="51">
                  <c:v>98157</c:v>
                </c:pt>
                <c:pt idx="52">
                  <c:v>99251</c:v>
                </c:pt>
                <c:pt idx="53">
                  <c:v>100387</c:v>
                </c:pt>
                <c:pt idx="54">
                  <c:v>101509</c:v>
                </c:pt>
                <c:pt idx="55">
                  <c:v>102654</c:v>
                </c:pt>
                <c:pt idx="56">
                  <c:v>103767</c:v>
                </c:pt>
                <c:pt idx="57">
                  <c:v>104922</c:v>
                </c:pt>
                <c:pt idx="58">
                  <c:v>106042</c:v>
                </c:pt>
                <c:pt idx="59">
                  <c:v>107190</c:v>
                </c:pt>
                <c:pt idx="60">
                  <c:v>108359</c:v>
                </c:pt>
                <c:pt idx="61">
                  <c:v>109559</c:v>
                </c:pt>
                <c:pt idx="62">
                  <c:v>110749</c:v>
                </c:pt>
                <c:pt idx="63">
                  <c:v>111949</c:v>
                </c:pt>
                <c:pt idx="64">
                  <c:v>113167</c:v>
                </c:pt>
                <c:pt idx="65">
                  <c:v>114398</c:v>
                </c:pt>
                <c:pt idx="66">
                  <c:v>115647</c:v>
                </c:pt>
                <c:pt idx="67">
                  <c:v>116916</c:v>
                </c:pt>
                <c:pt idx="68">
                  <c:v>118218</c:v>
                </c:pt>
                <c:pt idx="69">
                  <c:v>119509</c:v>
                </c:pt>
                <c:pt idx="70">
                  <c:v>120828</c:v>
                </c:pt>
                <c:pt idx="71">
                  <c:v>122179</c:v>
                </c:pt>
                <c:pt idx="72">
                  <c:v>123545</c:v>
                </c:pt>
                <c:pt idx="73">
                  <c:v>124953</c:v>
                </c:pt>
                <c:pt idx="74">
                  <c:v>126360</c:v>
                </c:pt>
                <c:pt idx="75">
                  <c:v>127804</c:v>
                </c:pt>
                <c:pt idx="76">
                  <c:v>129303</c:v>
                </c:pt>
                <c:pt idx="77">
                  <c:v>130802</c:v>
                </c:pt>
                <c:pt idx="78">
                  <c:v>132317</c:v>
                </c:pt>
                <c:pt idx="79">
                  <c:v>133846</c:v>
                </c:pt>
                <c:pt idx="80">
                  <c:v>135416</c:v>
                </c:pt>
                <c:pt idx="81">
                  <c:v>136962</c:v>
                </c:pt>
                <c:pt idx="82">
                  <c:v>138441</c:v>
                </c:pt>
                <c:pt idx="83">
                  <c:v>139888</c:v>
                </c:pt>
                <c:pt idx="84">
                  <c:v>141217</c:v>
                </c:pt>
                <c:pt idx="85">
                  <c:v>142323</c:v>
                </c:pt>
                <c:pt idx="86">
                  <c:v>143167</c:v>
                </c:pt>
                <c:pt idx="87">
                  <c:v>143729</c:v>
                </c:pt>
                <c:pt idx="88">
                  <c:v>144078</c:v>
                </c:pt>
                <c:pt idx="89">
                  <c:v>144304</c:v>
                </c:pt>
                <c:pt idx="90">
                  <c:v>144445</c:v>
                </c:pt>
                <c:pt idx="91">
                  <c:v>144534</c:v>
                </c:pt>
                <c:pt idx="92">
                  <c:v>144576</c:v>
                </c:pt>
                <c:pt idx="93">
                  <c:v>144607</c:v>
                </c:pt>
                <c:pt idx="94">
                  <c:v>144639</c:v>
                </c:pt>
                <c:pt idx="95">
                  <c:v>144662</c:v>
                </c:pt>
                <c:pt idx="96">
                  <c:v>144685</c:v>
                </c:pt>
                <c:pt idx="97">
                  <c:v>144701</c:v>
                </c:pt>
                <c:pt idx="98">
                  <c:v>144721</c:v>
                </c:pt>
                <c:pt idx="99">
                  <c:v>144733</c:v>
                </c:pt>
                <c:pt idx="100">
                  <c:v>144749</c:v>
                </c:pt>
                <c:pt idx="101">
                  <c:v>144772</c:v>
                </c:pt>
                <c:pt idx="102">
                  <c:v>144785</c:v>
                </c:pt>
                <c:pt idx="103">
                  <c:v>144808</c:v>
                </c:pt>
                <c:pt idx="104">
                  <c:v>144825</c:v>
                </c:pt>
                <c:pt idx="105">
                  <c:v>144842</c:v>
                </c:pt>
                <c:pt idx="106">
                  <c:v>144856</c:v>
                </c:pt>
                <c:pt idx="107">
                  <c:v>144866</c:v>
                </c:pt>
                <c:pt idx="108">
                  <c:v>144877</c:v>
                </c:pt>
                <c:pt idx="109">
                  <c:v>144890</c:v>
                </c:pt>
                <c:pt idx="110">
                  <c:v>144903</c:v>
                </c:pt>
                <c:pt idx="111">
                  <c:v>144912</c:v>
                </c:pt>
                <c:pt idx="112">
                  <c:v>144926</c:v>
                </c:pt>
                <c:pt idx="113">
                  <c:v>144938</c:v>
                </c:pt>
                <c:pt idx="114">
                  <c:v>144952</c:v>
                </c:pt>
                <c:pt idx="115">
                  <c:v>144962</c:v>
                </c:pt>
                <c:pt idx="116">
                  <c:v>144971</c:v>
                </c:pt>
                <c:pt idx="117">
                  <c:v>144978</c:v>
                </c:pt>
                <c:pt idx="118">
                  <c:v>144995</c:v>
                </c:pt>
                <c:pt idx="119">
                  <c:v>145008</c:v>
                </c:pt>
              </c:numCache>
            </c:numRef>
          </c:yVal>
          <c:smooth val="1"/>
          <c:extLst>
            <c:ext xmlns:c16="http://schemas.microsoft.com/office/drawing/2014/chart" uri="{C3380CC4-5D6E-409C-BE32-E72D297353CC}">
              <c16:uniqueId val="{00000002-C611-478A-B487-E9B70BFAE5BA}"/>
            </c:ext>
          </c:extLst>
        </c:ser>
        <c:ser>
          <c:idx val="3"/>
          <c:order val="3"/>
          <c:tx>
            <c:v>補助線</c:v>
          </c:tx>
          <c:spPr>
            <a:ln w="19050" cap="rnd">
              <a:solidFill>
                <a:schemeClr val="tx1">
                  <a:lumMod val="50000"/>
                  <a:lumOff val="50000"/>
                </a:schemeClr>
              </a:solidFill>
              <a:prstDash val="sysDot"/>
              <a:round/>
            </a:ln>
            <a:effectLst/>
          </c:spPr>
          <c:marker>
            <c:symbol val="none"/>
          </c:marker>
          <c:xVal>
            <c:numRef>
              <c:f>[ParticleNumInDie.xlsx]Sheet1!$H$2:$H$3</c:f>
              <c:numCache>
                <c:formatCode>General</c:formatCode>
                <c:ptCount val="2"/>
              </c:numCache>
            </c:numRef>
          </c:xVal>
          <c:yVal>
            <c:numRef>
              <c:f>[ParticleNumInDie.xlsx]Sheet1!$I$2:$I$3</c:f>
              <c:numCache>
                <c:formatCode>General</c:formatCode>
                <c:ptCount val="2"/>
              </c:numCache>
            </c:numRef>
          </c:yVal>
          <c:smooth val="1"/>
          <c:extLst>
            <c:ext xmlns:c16="http://schemas.microsoft.com/office/drawing/2014/chart" uri="{C3380CC4-5D6E-409C-BE32-E72D297353CC}">
              <c16:uniqueId val="{00000003-C611-478A-B487-E9B70BFAE5BA}"/>
            </c:ext>
          </c:extLst>
        </c:ser>
        <c:dLbls>
          <c:showLegendKey val="0"/>
          <c:showVal val="0"/>
          <c:showCatName val="0"/>
          <c:showSerName val="0"/>
          <c:showPercent val="0"/>
          <c:showBubbleSize val="0"/>
        </c:dLbls>
        <c:axId val="242803712"/>
        <c:axId val="242803152"/>
      </c:scatterChart>
      <c:valAx>
        <c:axId val="242803712"/>
        <c:scaling>
          <c:orientation val="minMax"/>
          <c:max val="0.24000000000000002"/>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時間</a:t>
                </a:r>
                <a:r>
                  <a:rPr lang="en-US" altLang="ja-JP"/>
                  <a:t>[s]</a:t>
                </a:r>
                <a:endParaRPr lang="ja-JP" altLang="en-US"/>
              </a:p>
            </c:rich>
          </c:tx>
          <c:layout>
            <c:manualLayout>
              <c:xMode val="edge"/>
              <c:yMode val="edge"/>
              <c:x val="0.47944226383893529"/>
              <c:y val="0.93301206426661554"/>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242803152"/>
        <c:crosses val="autoZero"/>
        <c:crossBetween val="midCat"/>
        <c:majorUnit val="4.0000000000000008E-2"/>
      </c:valAx>
      <c:valAx>
        <c:axId val="242803152"/>
        <c:scaling>
          <c:orientation val="minMax"/>
          <c:max val="1600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Die</a:t>
                </a:r>
                <a:r>
                  <a:rPr lang="ja-JP" altLang="en-US"/>
                  <a:t>内部粒子数</a:t>
                </a:r>
              </a:p>
            </c:rich>
          </c:tx>
          <c:layout>
            <c:manualLayout>
              <c:xMode val="edge"/>
              <c:yMode val="edge"/>
              <c:x val="2.2272840542883348E-2"/>
              <c:y val="0.3727743669330039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242803712"/>
        <c:crosses val="autoZero"/>
        <c:crossBetween val="midCat"/>
      </c:valAx>
      <c:spPr>
        <a:noFill/>
        <a:ln>
          <a:noFill/>
        </a:ln>
        <a:effectLst/>
      </c:spPr>
    </c:plotArea>
    <c:legend>
      <c:legendPos val="b"/>
      <c:legendEntry>
        <c:idx val="3"/>
        <c:delete val="1"/>
      </c:legendEntry>
      <c:layout>
        <c:manualLayout>
          <c:xMode val="edge"/>
          <c:yMode val="edge"/>
          <c:x val="0.64443843633703357"/>
          <c:y val="0.50384124728976476"/>
          <c:w val="0.28676012138778845"/>
          <c:h val="0.2851988989392157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Die</a:t>
            </a:r>
            <a:r>
              <a:rPr lang="ja-JP" altLang="en-US"/>
              <a:t>内部粒子数の変化率</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manualLayout>
          <c:layoutTarget val="inner"/>
          <c:xMode val="edge"/>
          <c:yMode val="edge"/>
          <c:x val="0.11786206877859538"/>
          <c:y val="0.12258321756562879"/>
          <c:w val="0.84371736100161143"/>
          <c:h val="0.73277697454896074"/>
        </c:manualLayout>
      </c:layout>
      <c:scatterChart>
        <c:scatterStyle val="smoothMarker"/>
        <c:varyColors val="0"/>
        <c:ser>
          <c:idx val="0"/>
          <c:order val="0"/>
          <c:tx>
            <c:strRef>
              <c:f>[ParticleNumInDie.xlsx]Sheet1!$G$3</c:f>
              <c:strCache>
                <c:ptCount val="1"/>
                <c:pt idx="0">
                  <c:v>Case - 1 (100[mm/s])</c:v>
                </c:pt>
              </c:strCache>
            </c:strRef>
          </c:tx>
          <c:spPr>
            <a:ln w="19050" cap="rnd">
              <a:solidFill>
                <a:srgbClr val="0070C0"/>
              </a:solidFill>
              <a:round/>
            </a:ln>
            <a:effectLst/>
          </c:spPr>
          <c:marker>
            <c:symbol val="none"/>
          </c:marker>
          <c:xVal>
            <c:numRef>
              <c:f>[ParticleNumInDie.xlsx]Sheet1!$B$4:$B$123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[ParticleNumInDie.xlsx]Sheet1!$G$4:$G$123</c:f>
              <c:numCache>
                <c:formatCode>General</c:formatCode>
                <c:ptCount val="120"/>
                <c:pt idx="1">
                  <c:v>0</c:v>
                </c:pt>
                <c:pt idx="2">
                  <c:v>753000</c:v>
                </c:pt>
                <c:pt idx="3">
                  <c:v>716500</c:v>
                </c:pt>
                <c:pt idx="4">
                  <c:v>749500</c:v>
                </c:pt>
                <c:pt idx="5">
                  <c:v>786500</c:v>
                </c:pt>
                <c:pt idx="6">
                  <c:v>816500</c:v>
                </c:pt>
                <c:pt idx="7">
                  <c:v>783000</c:v>
                </c:pt>
                <c:pt idx="8">
                  <c:v>800000.0000000007</c:v>
                </c:pt>
                <c:pt idx="9">
                  <c:v>797499.9999999993</c:v>
                </c:pt>
                <c:pt idx="10">
                  <c:v>779500.0000000007</c:v>
                </c:pt>
                <c:pt idx="11">
                  <c:v>790999.9999999993</c:v>
                </c:pt>
                <c:pt idx="12">
                  <c:v>753000.00000000058</c:v>
                </c:pt>
                <c:pt idx="13">
                  <c:v>747999.9999999993</c:v>
                </c:pt>
                <c:pt idx="14">
                  <c:v>735000.00000000058</c:v>
                </c:pt>
                <c:pt idx="15">
                  <c:v>744999.9999999993</c:v>
                </c:pt>
                <c:pt idx="16">
                  <c:v>741499.9999999993</c:v>
                </c:pt>
                <c:pt idx="17">
                  <c:v>726000.00000000186</c:v>
                </c:pt>
                <c:pt idx="18">
                  <c:v>746999.9999999993</c:v>
                </c:pt>
                <c:pt idx="19">
                  <c:v>730499.9999999993</c:v>
                </c:pt>
                <c:pt idx="20">
                  <c:v>719499.99999999942</c:v>
                </c:pt>
                <c:pt idx="21">
                  <c:v>735500.00000000186</c:v>
                </c:pt>
                <c:pt idx="22">
                  <c:v>699499.99999999942</c:v>
                </c:pt>
                <c:pt idx="23">
                  <c:v>727999.9999999993</c:v>
                </c:pt>
                <c:pt idx="24">
                  <c:v>728999.9999999993</c:v>
                </c:pt>
                <c:pt idx="25">
                  <c:v>710500.00000000186</c:v>
                </c:pt>
                <c:pt idx="26">
                  <c:v>717999.99999999942</c:v>
                </c:pt>
                <c:pt idx="27">
                  <c:v>718999.99999999942</c:v>
                </c:pt>
                <c:pt idx="28">
                  <c:v>716999.99999999942</c:v>
                </c:pt>
                <c:pt idx="29">
                  <c:v>716000.00000000186</c:v>
                </c:pt>
                <c:pt idx="30">
                  <c:v>705499.99999999942</c:v>
                </c:pt>
                <c:pt idx="31">
                  <c:v>720999.9999999993</c:v>
                </c:pt>
                <c:pt idx="32">
                  <c:v>714499.99999999942</c:v>
                </c:pt>
                <c:pt idx="33">
                  <c:v>701499.99999999942</c:v>
                </c:pt>
                <c:pt idx="34">
                  <c:v>705499.99999999942</c:v>
                </c:pt>
                <c:pt idx="35">
                  <c:v>699500.00000000419</c:v>
                </c:pt>
                <c:pt idx="36">
                  <c:v>715499.99999999942</c:v>
                </c:pt>
                <c:pt idx="37">
                  <c:v>698499.99999999942</c:v>
                </c:pt>
                <c:pt idx="38">
                  <c:v>686499.99999999942</c:v>
                </c:pt>
                <c:pt idx="39">
                  <c:v>710499.99999999942</c:v>
                </c:pt>
                <c:pt idx="40">
                  <c:v>675999.99999999942</c:v>
                </c:pt>
                <c:pt idx="41">
                  <c:v>674499.99999999942</c:v>
                </c:pt>
                <c:pt idx="42">
                  <c:v>680000.00000000407</c:v>
                </c:pt>
                <c:pt idx="43">
                  <c:v>686499.99999999942</c:v>
                </c:pt>
                <c:pt idx="44">
                  <c:v>685499.99999999942</c:v>
                </c:pt>
                <c:pt idx="45">
                  <c:v>670999.99999999942</c:v>
                </c:pt>
                <c:pt idx="46">
                  <c:v>677499.99999999942</c:v>
                </c:pt>
                <c:pt idx="47">
                  <c:v>667999.99999999942</c:v>
                </c:pt>
                <c:pt idx="48">
                  <c:v>673499.99999999942</c:v>
                </c:pt>
                <c:pt idx="49">
                  <c:v>663499.99999999942</c:v>
                </c:pt>
                <c:pt idx="50">
                  <c:v>658500.00000000396</c:v>
                </c:pt>
                <c:pt idx="51">
                  <c:v>664999.99999999942</c:v>
                </c:pt>
                <c:pt idx="52">
                  <c:v>660999.99999999942</c:v>
                </c:pt>
                <c:pt idx="53">
                  <c:v>662999.99999999942</c:v>
                </c:pt>
                <c:pt idx="54">
                  <c:v>669499.99999999942</c:v>
                </c:pt>
                <c:pt idx="55">
                  <c:v>638999.99999999942</c:v>
                </c:pt>
                <c:pt idx="56">
                  <c:v>656999.99999999942</c:v>
                </c:pt>
                <c:pt idx="57">
                  <c:v>652499.99999999942</c:v>
                </c:pt>
                <c:pt idx="58">
                  <c:v>652500.00000000396</c:v>
                </c:pt>
                <c:pt idx="59">
                  <c:v>644499.99999999942</c:v>
                </c:pt>
                <c:pt idx="60">
                  <c:v>660999.99999999942</c:v>
                </c:pt>
                <c:pt idx="61">
                  <c:v>645499.99999999942</c:v>
                </c:pt>
                <c:pt idx="62">
                  <c:v>655499.99999999942</c:v>
                </c:pt>
                <c:pt idx="63">
                  <c:v>641499.99999999942</c:v>
                </c:pt>
                <c:pt idx="64">
                  <c:v>647499.99999999942</c:v>
                </c:pt>
                <c:pt idx="65">
                  <c:v>631499.99999999942</c:v>
                </c:pt>
                <c:pt idx="66">
                  <c:v>640999.99999999942</c:v>
                </c:pt>
                <c:pt idx="67">
                  <c:v>645499.99999999942</c:v>
                </c:pt>
                <c:pt idx="68">
                  <c:v>640999.99999999942</c:v>
                </c:pt>
                <c:pt idx="69">
                  <c:v>626499.99999999942</c:v>
                </c:pt>
                <c:pt idx="70">
                  <c:v>641000.00000000838</c:v>
                </c:pt>
                <c:pt idx="71">
                  <c:v>632999.99999999942</c:v>
                </c:pt>
                <c:pt idx="72">
                  <c:v>629499.99999999942</c:v>
                </c:pt>
                <c:pt idx="73">
                  <c:v>624499.99999999942</c:v>
                </c:pt>
                <c:pt idx="74">
                  <c:v>650499.99999999942</c:v>
                </c:pt>
                <c:pt idx="75">
                  <c:v>610999.99999999942</c:v>
                </c:pt>
                <c:pt idx="76">
                  <c:v>638999.99999999942</c:v>
                </c:pt>
                <c:pt idx="77">
                  <c:v>622499.99999999942</c:v>
                </c:pt>
                <c:pt idx="78">
                  <c:v>630999.99999999942</c:v>
                </c:pt>
                <c:pt idx="79">
                  <c:v>621999.99999999942</c:v>
                </c:pt>
                <c:pt idx="80">
                  <c:v>620499.99999999942</c:v>
                </c:pt>
                <c:pt idx="81">
                  <c:v>617999.99999999942</c:v>
                </c:pt>
                <c:pt idx="82">
                  <c:v>618499.99999999942</c:v>
                </c:pt>
                <c:pt idx="83">
                  <c:v>622499.99999999942</c:v>
                </c:pt>
                <c:pt idx="84">
                  <c:v>615499.99999999942</c:v>
                </c:pt>
                <c:pt idx="85">
                  <c:v>610000.00000000792</c:v>
                </c:pt>
                <c:pt idx="86">
                  <c:v>613499.99999999942</c:v>
                </c:pt>
                <c:pt idx="87">
                  <c:v>609999.99999999942</c:v>
                </c:pt>
                <c:pt idx="88">
                  <c:v>615999.99999999942</c:v>
                </c:pt>
                <c:pt idx="89">
                  <c:v>595499.99999999942</c:v>
                </c:pt>
                <c:pt idx="90">
                  <c:v>603499.99999999942</c:v>
                </c:pt>
                <c:pt idx="91">
                  <c:v>590999.99999999942</c:v>
                </c:pt>
                <c:pt idx="92">
                  <c:v>608999.99999999942</c:v>
                </c:pt>
                <c:pt idx="93">
                  <c:v>584499.99999999953</c:v>
                </c:pt>
                <c:pt idx="94">
                  <c:v>610999.99999999942</c:v>
                </c:pt>
                <c:pt idx="95">
                  <c:v>577999.99999999953</c:v>
                </c:pt>
                <c:pt idx="96">
                  <c:v>599999.99999999942</c:v>
                </c:pt>
                <c:pt idx="97">
                  <c:v>584999.99999999953</c:v>
                </c:pt>
                <c:pt idx="98">
                  <c:v>592499.99999999942</c:v>
                </c:pt>
                <c:pt idx="99">
                  <c:v>578999.99999999953</c:v>
                </c:pt>
                <c:pt idx="100">
                  <c:v>567999.99999999953</c:v>
                </c:pt>
                <c:pt idx="101">
                  <c:v>520500.00000000675</c:v>
                </c:pt>
                <c:pt idx="102">
                  <c:v>465499.99999999959</c:v>
                </c:pt>
                <c:pt idx="103">
                  <c:v>450499.99999999959</c:v>
                </c:pt>
                <c:pt idx="104">
                  <c:v>444999.99999999959</c:v>
                </c:pt>
                <c:pt idx="105">
                  <c:v>427499.99999999959</c:v>
                </c:pt>
                <c:pt idx="106">
                  <c:v>403999.99999999965</c:v>
                </c:pt>
                <c:pt idx="107">
                  <c:v>359499.99999999971</c:v>
                </c:pt>
                <c:pt idx="108">
                  <c:v>333999.99999999971</c:v>
                </c:pt>
                <c:pt idx="109">
                  <c:v>309499.99999999971</c:v>
                </c:pt>
                <c:pt idx="110">
                  <c:v>274499.99999999977</c:v>
                </c:pt>
                <c:pt idx="111">
                  <c:v>270999.99999999977</c:v>
                </c:pt>
                <c:pt idx="112">
                  <c:v>220499.9999999998</c:v>
                </c:pt>
                <c:pt idx="113">
                  <c:v>221999.9999999998</c:v>
                </c:pt>
                <c:pt idx="114">
                  <c:v>187499.99999999983</c:v>
                </c:pt>
                <c:pt idx="115">
                  <c:v>173999.99999999985</c:v>
                </c:pt>
                <c:pt idx="116">
                  <c:v>152499.99999999985</c:v>
                </c:pt>
                <c:pt idx="117">
                  <c:v>109500.00000000143</c:v>
                </c:pt>
                <c:pt idx="118">
                  <c:v>88999.999999999927</c:v>
                </c:pt>
                <c:pt idx="119">
                  <c:v>75499.999999999927</c:v>
                </c:pt>
              </c:numCache>
            </c:numRef>
          </c:yVal>
          <c:smooth val="1"/>
          <c:extLst>
            <c:ext xmlns:c16="http://schemas.microsoft.com/office/drawing/2014/chart" uri="{C3380CC4-5D6E-409C-BE32-E72D297353CC}">
              <c16:uniqueId val="{00000000-C611-478A-B487-E9B70BFAE5BA}"/>
            </c:ext>
          </c:extLst>
        </c:ser>
        <c:ser>
          <c:idx val="1"/>
          <c:order val="1"/>
          <c:tx>
            <c:strRef>
              <c:f>[ParticleNumInDie.xlsx]Sheet1!$H$3</c:f>
              <c:strCache>
                <c:ptCount val="1"/>
                <c:pt idx="0">
                  <c:v>Case - 2 (200[mm/s])</c:v>
                </c:pt>
              </c:strCache>
            </c:strRef>
          </c:tx>
          <c:spPr>
            <a:ln w="19050" cap="rnd">
              <a:solidFill>
                <a:srgbClr val="C00000"/>
              </a:solidFill>
              <a:round/>
            </a:ln>
            <a:effectLst/>
          </c:spPr>
          <c:marker>
            <c:symbol val="none"/>
          </c:marker>
          <c:xVal>
            <c:numRef>
              <c:f>[ParticleNumInDie.xlsx]Sheet1!$B$4:$B$123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[ParticleNumInDie.xlsx]Sheet1!$H$4:$H$123</c:f>
              <c:numCache>
                <c:formatCode>General</c:formatCode>
                <c:ptCount val="120"/>
                <c:pt idx="1">
                  <c:v>83000</c:v>
                </c:pt>
                <c:pt idx="2">
                  <c:v>1094000</c:v>
                </c:pt>
                <c:pt idx="3">
                  <c:v>1050000</c:v>
                </c:pt>
                <c:pt idx="4">
                  <c:v>1075000</c:v>
                </c:pt>
                <c:pt idx="5">
                  <c:v>1194500</c:v>
                </c:pt>
                <c:pt idx="6">
                  <c:v>1223500</c:v>
                </c:pt>
                <c:pt idx="7">
                  <c:v>1192500</c:v>
                </c:pt>
                <c:pt idx="8">
                  <c:v>1244500.0000000012</c:v>
                </c:pt>
                <c:pt idx="9">
                  <c:v>1229499.9999999988</c:v>
                </c:pt>
                <c:pt idx="10">
                  <c:v>1200500.0000000009</c:v>
                </c:pt>
                <c:pt idx="11">
                  <c:v>1236499.9999999988</c:v>
                </c:pt>
                <c:pt idx="12">
                  <c:v>1212500.0000000009</c:v>
                </c:pt>
                <c:pt idx="13">
                  <c:v>1195999.9999999988</c:v>
                </c:pt>
                <c:pt idx="14">
                  <c:v>1194000.0000000009</c:v>
                </c:pt>
                <c:pt idx="15">
                  <c:v>1172999.9999999991</c:v>
                </c:pt>
                <c:pt idx="16">
                  <c:v>1168999.9999999991</c:v>
                </c:pt>
                <c:pt idx="17">
                  <c:v>1168000.000000003</c:v>
                </c:pt>
                <c:pt idx="18">
                  <c:v>1136499.9999999991</c:v>
                </c:pt>
                <c:pt idx="19">
                  <c:v>1134499.9999999991</c:v>
                </c:pt>
                <c:pt idx="20">
                  <c:v>1104999.9999999991</c:v>
                </c:pt>
                <c:pt idx="21">
                  <c:v>1104500.0000000028</c:v>
                </c:pt>
                <c:pt idx="22">
                  <c:v>1087499.9999999991</c:v>
                </c:pt>
                <c:pt idx="23">
                  <c:v>1072999.9999999991</c:v>
                </c:pt>
                <c:pt idx="24">
                  <c:v>1037999.9999999991</c:v>
                </c:pt>
                <c:pt idx="25">
                  <c:v>1057500.0000000028</c:v>
                </c:pt>
                <c:pt idx="26">
                  <c:v>1015999.9999999991</c:v>
                </c:pt>
                <c:pt idx="27">
                  <c:v>1010999.9999999991</c:v>
                </c:pt>
                <c:pt idx="28">
                  <c:v>990999.99999999907</c:v>
                </c:pt>
                <c:pt idx="29">
                  <c:v>978000.00000000256</c:v>
                </c:pt>
                <c:pt idx="30">
                  <c:v>961999.99999999919</c:v>
                </c:pt>
                <c:pt idx="31">
                  <c:v>942499.99999999919</c:v>
                </c:pt>
                <c:pt idx="32">
                  <c:v>938999.99999999919</c:v>
                </c:pt>
                <c:pt idx="33">
                  <c:v>923999.99999999919</c:v>
                </c:pt>
                <c:pt idx="34">
                  <c:v>906499.99999999919</c:v>
                </c:pt>
                <c:pt idx="35">
                  <c:v>894500.00000000536</c:v>
                </c:pt>
                <c:pt idx="36">
                  <c:v>875499.99999999919</c:v>
                </c:pt>
                <c:pt idx="37">
                  <c:v>874499.99999999919</c:v>
                </c:pt>
                <c:pt idx="38">
                  <c:v>853999.99999999919</c:v>
                </c:pt>
                <c:pt idx="39">
                  <c:v>847999.9999999993</c:v>
                </c:pt>
                <c:pt idx="40">
                  <c:v>825499.9999999993</c:v>
                </c:pt>
                <c:pt idx="41">
                  <c:v>833999.9999999993</c:v>
                </c:pt>
                <c:pt idx="42">
                  <c:v>815000.00000000489</c:v>
                </c:pt>
                <c:pt idx="43">
                  <c:v>789499.9999999993</c:v>
                </c:pt>
                <c:pt idx="44">
                  <c:v>794999.9999999993</c:v>
                </c:pt>
                <c:pt idx="45">
                  <c:v>789999.9999999993</c:v>
                </c:pt>
                <c:pt idx="46">
                  <c:v>771499.9999999993</c:v>
                </c:pt>
                <c:pt idx="47">
                  <c:v>768999.9999999993</c:v>
                </c:pt>
                <c:pt idx="48">
                  <c:v>760999.9999999993</c:v>
                </c:pt>
                <c:pt idx="49">
                  <c:v>735999.9999999993</c:v>
                </c:pt>
                <c:pt idx="50">
                  <c:v>739000.00000000442</c:v>
                </c:pt>
                <c:pt idx="51">
                  <c:v>646999.99999999942</c:v>
                </c:pt>
                <c:pt idx="52">
                  <c:v>565499.99999999953</c:v>
                </c:pt>
                <c:pt idx="53">
                  <c:v>570499.99999999953</c:v>
                </c:pt>
                <c:pt idx="54">
                  <c:v>546499.99999999953</c:v>
                </c:pt>
                <c:pt idx="55">
                  <c:v>559999.99999999953</c:v>
                </c:pt>
                <c:pt idx="56">
                  <c:v>557499.99999999953</c:v>
                </c:pt>
                <c:pt idx="57">
                  <c:v>532499.99999999953</c:v>
                </c:pt>
                <c:pt idx="58">
                  <c:v>567500.00000000338</c:v>
                </c:pt>
                <c:pt idx="59">
                  <c:v>557499.99999999953</c:v>
                </c:pt>
                <c:pt idx="60">
                  <c:v>554999.99999999953</c:v>
                </c:pt>
                <c:pt idx="61">
                  <c:v>549499.99999999953</c:v>
                </c:pt>
                <c:pt idx="62">
                  <c:v>542999.99999999953</c:v>
                </c:pt>
                <c:pt idx="63">
                  <c:v>561499.99999999953</c:v>
                </c:pt>
                <c:pt idx="64">
                  <c:v>553499.99999999953</c:v>
                </c:pt>
                <c:pt idx="65">
                  <c:v>546499.99999999953</c:v>
                </c:pt>
                <c:pt idx="66">
                  <c:v>562499.99999999953</c:v>
                </c:pt>
                <c:pt idx="67">
                  <c:v>539999.99999999953</c:v>
                </c:pt>
                <c:pt idx="68">
                  <c:v>567999.99999999953</c:v>
                </c:pt>
                <c:pt idx="69">
                  <c:v>561499.99999999953</c:v>
                </c:pt>
                <c:pt idx="70">
                  <c:v>559000.00000000722</c:v>
                </c:pt>
                <c:pt idx="71">
                  <c:v>560499.99999999953</c:v>
                </c:pt>
                <c:pt idx="72">
                  <c:v>568999.99999999953</c:v>
                </c:pt>
                <c:pt idx="73">
                  <c:v>568499.99999999953</c:v>
                </c:pt>
                <c:pt idx="74">
                  <c:v>578499.99999999953</c:v>
                </c:pt>
                <c:pt idx="75">
                  <c:v>586499.99999999953</c:v>
                </c:pt>
                <c:pt idx="76">
                  <c:v>602999.99999999942</c:v>
                </c:pt>
                <c:pt idx="77">
                  <c:v>599499.99999999942</c:v>
                </c:pt>
                <c:pt idx="78">
                  <c:v>591999.99999999942</c:v>
                </c:pt>
                <c:pt idx="79">
                  <c:v>586999.99999999953</c:v>
                </c:pt>
                <c:pt idx="80">
                  <c:v>599999.99999999942</c:v>
                </c:pt>
                <c:pt idx="81">
                  <c:v>580999.99999999953</c:v>
                </c:pt>
                <c:pt idx="82">
                  <c:v>577999.99999999953</c:v>
                </c:pt>
                <c:pt idx="83">
                  <c:v>575999.99999999953</c:v>
                </c:pt>
                <c:pt idx="84">
                  <c:v>552499.99999999953</c:v>
                </c:pt>
                <c:pt idx="85">
                  <c:v>524500.00000000687</c:v>
                </c:pt>
                <c:pt idx="86">
                  <c:v>492999.99999999953</c:v>
                </c:pt>
                <c:pt idx="87">
                  <c:v>460999.99999999959</c:v>
                </c:pt>
                <c:pt idx="88">
                  <c:v>401499.99999999965</c:v>
                </c:pt>
                <c:pt idx="89">
                  <c:v>362499.99999999965</c:v>
                </c:pt>
                <c:pt idx="90">
                  <c:v>305499.99999999971</c:v>
                </c:pt>
                <c:pt idx="91">
                  <c:v>273499.99999999977</c:v>
                </c:pt>
                <c:pt idx="92">
                  <c:v>214999.9999999998</c:v>
                </c:pt>
                <c:pt idx="93">
                  <c:v>174999.99999999985</c:v>
                </c:pt>
                <c:pt idx="94">
                  <c:v>125499.99999999988</c:v>
                </c:pt>
                <c:pt idx="95">
                  <c:v>98999.999999999913</c:v>
                </c:pt>
                <c:pt idx="96">
                  <c:v>62999.999999999942</c:v>
                </c:pt>
                <c:pt idx="97">
                  <c:v>48499.999999999956</c:v>
                </c:pt>
                <c:pt idx="98">
                  <c:v>31499.999999999971</c:v>
                </c:pt>
                <c:pt idx="99">
                  <c:v>17999.999999999985</c:v>
                </c:pt>
                <c:pt idx="100">
                  <c:v>13999.999999999987</c:v>
                </c:pt>
                <c:pt idx="101">
                  <c:v>15000.000000000195</c:v>
                </c:pt>
                <c:pt idx="102">
                  <c:v>10999.999999999991</c:v>
                </c:pt>
                <c:pt idx="103">
                  <c:v>9499.9999999999909</c:v>
                </c:pt>
                <c:pt idx="104">
                  <c:v>6999.9999999999936</c:v>
                </c:pt>
                <c:pt idx="105">
                  <c:v>8499.9999999999927</c:v>
                </c:pt>
                <c:pt idx="106">
                  <c:v>7499.9999999999936</c:v>
                </c:pt>
                <c:pt idx="107">
                  <c:v>7999.9999999999927</c:v>
                </c:pt>
                <c:pt idx="108">
                  <c:v>5999.9999999999945</c:v>
                </c:pt>
                <c:pt idx="109">
                  <c:v>8999.9999999999927</c:v>
                </c:pt>
                <c:pt idx="110">
                  <c:v>11999.999999999989</c:v>
                </c:pt>
                <c:pt idx="111">
                  <c:v>6999.9999999999936</c:v>
                </c:pt>
                <c:pt idx="112">
                  <c:v>9499.9999999999909</c:v>
                </c:pt>
                <c:pt idx="113">
                  <c:v>7499.9999999999936</c:v>
                </c:pt>
                <c:pt idx="114">
                  <c:v>6499.9999999999945</c:v>
                </c:pt>
                <c:pt idx="115">
                  <c:v>4999.9999999999955</c:v>
                </c:pt>
                <c:pt idx="116">
                  <c:v>6499.9999999999945</c:v>
                </c:pt>
                <c:pt idx="117">
                  <c:v>9000.0000000001164</c:v>
                </c:pt>
                <c:pt idx="118">
                  <c:v>5499.9999999999955</c:v>
                </c:pt>
                <c:pt idx="119">
                  <c:v>7999.9999999999927</c:v>
                </c:pt>
              </c:numCache>
            </c:numRef>
          </c:yVal>
          <c:smooth val="1"/>
          <c:extLst>
            <c:ext xmlns:c16="http://schemas.microsoft.com/office/drawing/2014/chart" uri="{C3380CC4-5D6E-409C-BE32-E72D297353CC}">
              <c16:uniqueId val="{00000001-C611-478A-B487-E9B70BFAE5BA}"/>
            </c:ext>
          </c:extLst>
        </c:ser>
        <c:ser>
          <c:idx val="2"/>
          <c:order val="2"/>
          <c:tx>
            <c:strRef>
              <c:f>[ParticleNumInDie.xlsx]Sheet1!$I$3</c:f>
              <c:strCache>
                <c:ptCount val="1"/>
                <c:pt idx="0">
                  <c:v>Case - 3 (300[mm/s])</c:v>
                </c:pt>
              </c:strCache>
            </c:strRef>
          </c:tx>
          <c:spPr>
            <a:ln w="19050" cap="rnd">
              <a:solidFill>
                <a:srgbClr val="92D050"/>
              </a:solidFill>
              <a:round/>
            </a:ln>
            <a:effectLst/>
          </c:spPr>
          <c:marker>
            <c:symbol val="none"/>
          </c:marker>
          <c:xVal>
            <c:numRef>
              <c:f>[ParticleNumInDie.xlsx]Sheet1!$B$4:$B$123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[ParticleNumInDie.xlsx]Sheet1!$I$4:$I$123</c:f>
              <c:numCache>
                <c:formatCode>General</c:formatCode>
                <c:ptCount val="120"/>
                <c:pt idx="1">
                  <c:v>673000</c:v>
                </c:pt>
                <c:pt idx="2">
                  <c:v>844500</c:v>
                </c:pt>
                <c:pt idx="3">
                  <c:v>1423000</c:v>
                </c:pt>
                <c:pt idx="4">
                  <c:v>1401000</c:v>
                </c:pt>
                <c:pt idx="5">
                  <c:v>1444000</c:v>
                </c:pt>
                <c:pt idx="6">
                  <c:v>1466500</c:v>
                </c:pt>
                <c:pt idx="7">
                  <c:v>1464000</c:v>
                </c:pt>
                <c:pt idx="8">
                  <c:v>1447500.0000000012</c:v>
                </c:pt>
                <c:pt idx="9">
                  <c:v>1440999.9999999988</c:v>
                </c:pt>
                <c:pt idx="10">
                  <c:v>1417500.0000000012</c:v>
                </c:pt>
                <c:pt idx="11">
                  <c:v>1393499.9999999988</c:v>
                </c:pt>
                <c:pt idx="12">
                  <c:v>1354000.0000000012</c:v>
                </c:pt>
                <c:pt idx="13">
                  <c:v>1333999.9999999988</c:v>
                </c:pt>
                <c:pt idx="14">
                  <c:v>1310000.0000000012</c:v>
                </c:pt>
                <c:pt idx="15">
                  <c:v>1275499.9999999988</c:v>
                </c:pt>
                <c:pt idx="16">
                  <c:v>1251999.9999999988</c:v>
                </c:pt>
                <c:pt idx="17">
                  <c:v>1221500.0000000033</c:v>
                </c:pt>
                <c:pt idx="18">
                  <c:v>1200499.9999999988</c:v>
                </c:pt>
                <c:pt idx="19">
                  <c:v>1175999.9999999991</c:v>
                </c:pt>
                <c:pt idx="20">
                  <c:v>1142499.9999999991</c:v>
                </c:pt>
                <c:pt idx="21">
                  <c:v>1121500.0000000028</c:v>
                </c:pt>
                <c:pt idx="22">
                  <c:v>1090999.9999999991</c:v>
                </c:pt>
                <c:pt idx="23">
                  <c:v>1077999.9999999991</c:v>
                </c:pt>
                <c:pt idx="24">
                  <c:v>1053499.9999999991</c:v>
                </c:pt>
                <c:pt idx="25">
                  <c:v>1033500.0000000027</c:v>
                </c:pt>
                <c:pt idx="26">
                  <c:v>994999.99999999907</c:v>
                </c:pt>
                <c:pt idx="27">
                  <c:v>971499.99999999919</c:v>
                </c:pt>
                <c:pt idx="28">
                  <c:v>956999.99999999919</c:v>
                </c:pt>
                <c:pt idx="29">
                  <c:v>930500.00000000244</c:v>
                </c:pt>
                <c:pt idx="30">
                  <c:v>913499.99999999919</c:v>
                </c:pt>
                <c:pt idx="31">
                  <c:v>894999.99999999919</c:v>
                </c:pt>
                <c:pt idx="32">
                  <c:v>876499.99999999919</c:v>
                </c:pt>
                <c:pt idx="33">
                  <c:v>846999.9999999993</c:v>
                </c:pt>
                <c:pt idx="34">
                  <c:v>781499.9999999993</c:v>
                </c:pt>
                <c:pt idx="35">
                  <c:v>626500.00000000384</c:v>
                </c:pt>
                <c:pt idx="36">
                  <c:v>614999.99999999942</c:v>
                </c:pt>
                <c:pt idx="37">
                  <c:v>576999.99999999953</c:v>
                </c:pt>
                <c:pt idx="38">
                  <c:v>582499.99999999953</c:v>
                </c:pt>
                <c:pt idx="39">
                  <c:v>569999.99999999953</c:v>
                </c:pt>
                <c:pt idx="40">
                  <c:v>594999.99999999942</c:v>
                </c:pt>
                <c:pt idx="41">
                  <c:v>577999.99999999953</c:v>
                </c:pt>
                <c:pt idx="42">
                  <c:v>568000.00000000349</c:v>
                </c:pt>
                <c:pt idx="43">
                  <c:v>575999.99999999953</c:v>
                </c:pt>
                <c:pt idx="44">
                  <c:v>586499.99999999953</c:v>
                </c:pt>
                <c:pt idx="45">
                  <c:v>582499.99999999953</c:v>
                </c:pt>
                <c:pt idx="46">
                  <c:v>573499.99999999953</c:v>
                </c:pt>
                <c:pt idx="47">
                  <c:v>573499.99999999953</c:v>
                </c:pt>
                <c:pt idx="48">
                  <c:v>561499.99999999953</c:v>
                </c:pt>
                <c:pt idx="49">
                  <c:v>561999.99999999953</c:v>
                </c:pt>
                <c:pt idx="50">
                  <c:v>570500.00000000349</c:v>
                </c:pt>
                <c:pt idx="51">
                  <c:v>553999.99999999953</c:v>
                </c:pt>
                <c:pt idx="52">
                  <c:v>546999.99999999953</c:v>
                </c:pt>
                <c:pt idx="53">
                  <c:v>567999.99999999953</c:v>
                </c:pt>
                <c:pt idx="54">
                  <c:v>560999.99999999953</c:v>
                </c:pt>
                <c:pt idx="55">
                  <c:v>572499.99999999953</c:v>
                </c:pt>
                <c:pt idx="56">
                  <c:v>556499.99999999953</c:v>
                </c:pt>
                <c:pt idx="57">
                  <c:v>577499.99999999953</c:v>
                </c:pt>
                <c:pt idx="58">
                  <c:v>560000.00000000338</c:v>
                </c:pt>
                <c:pt idx="59">
                  <c:v>573999.99999999953</c:v>
                </c:pt>
                <c:pt idx="60">
                  <c:v>584499.99999999953</c:v>
                </c:pt>
                <c:pt idx="61">
                  <c:v>599999.99999999942</c:v>
                </c:pt>
                <c:pt idx="62">
                  <c:v>594999.99999999942</c:v>
                </c:pt>
                <c:pt idx="63">
                  <c:v>599999.99999999942</c:v>
                </c:pt>
                <c:pt idx="64">
                  <c:v>608999.99999999942</c:v>
                </c:pt>
                <c:pt idx="65">
                  <c:v>615499.99999999942</c:v>
                </c:pt>
                <c:pt idx="66">
                  <c:v>624499.99999999942</c:v>
                </c:pt>
                <c:pt idx="67">
                  <c:v>634499.99999999942</c:v>
                </c:pt>
                <c:pt idx="68">
                  <c:v>650999.99999999942</c:v>
                </c:pt>
                <c:pt idx="69">
                  <c:v>645499.99999999942</c:v>
                </c:pt>
                <c:pt idx="70">
                  <c:v>659500.00000000861</c:v>
                </c:pt>
                <c:pt idx="71">
                  <c:v>675499.99999999942</c:v>
                </c:pt>
                <c:pt idx="72">
                  <c:v>682999.99999999942</c:v>
                </c:pt>
                <c:pt idx="73">
                  <c:v>703999.99999999942</c:v>
                </c:pt>
                <c:pt idx="74">
                  <c:v>703499.99999999942</c:v>
                </c:pt>
                <c:pt idx="75">
                  <c:v>721999.9999999993</c:v>
                </c:pt>
                <c:pt idx="76">
                  <c:v>749499.9999999993</c:v>
                </c:pt>
                <c:pt idx="77">
                  <c:v>749499.9999999993</c:v>
                </c:pt>
                <c:pt idx="78">
                  <c:v>757499.9999999993</c:v>
                </c:pt>
                <c:pt idx="79">
                  <c:v>764499.9999999993</c:v>
                </c:pt>
                <c:pt idx="80">
                  <c:v>784999.9999999993</c:v>
                </c:pt>
                <c:pt idx="81">
                  <c:v>772999.9999999993</c:v>
                </c:pt>
                <c:pt idx="82">
                  <c:v>739499.9999999993</c:v>
                </c:pt>
                <c:pt idx="83">
                  <c:v>723499.9999999993</c:v>
                </c:pt>
                <c:pt idx="84">
                  <c:v>664499.99999999942</c:v>
                </c:pt>
                <c:pt idx="85">
                  <c:v>553000.00000000722</c:v>
                </c:pt>
                <c:pt idx="86">
                  <c:v>421999.99999999965</c:v>
                </c:pt>
                <c:pt idx="87">
                  <c:v>280999.99999999977</c:v>
                </c:pt>
                <c:pt idx="88">
                  <c:v>174499.99999999985</c:v>
                </c:pt>
                <c:pt idx="89">
                  <c:v>112999.9999999999</c:v>
                </c:pt>
                <c:pt idx="90">
                  <c:v>70499.999999999942</c:v>
                </c:pt>
                <c:pt idx="91">
                  <c:v>44499.999999999964</c:v>
                </c:pt>
                <c:pt idx="92">
                  <c:v>20999.999999999982</c:v>
                </c:pt>
                <c:pt idx="93">
                  <c:v>15499.999999999985</c:v>
                </c:pt>
                <c:pt idx="94">
                  <c:v>15999.999999999985</c:v>
                </c:pt>
                <c:pt idx="95">
                  <c:v>11499.999999999989</c:v>
                </c:pt>
                <c:pt idx="96">
                  <c:v>11499.999999999989</c:v>
                </c:pt>
                <c:pt idx="97">
                  <c:v>7999.9999999999927</c:v>
                </c:pt>
                <c:pt idx="98">
                  <c:v>9999.9999999999909</c:v>
                </c:pt>
                <c:pt idx="99">
                  <c:v>5999.9999999999945</c:v>
                </c:pt>
                <c:pt idx="100">
                  <c:v>7999.9999999999927</c:v>
                </c:pt>
                <c:pt idx="101">
                  <c:v>11500.000000000149</c:v>
                </c:pt>
                <c:pt idx="102">
                  <c:v>6499.9999999999945</c:v>
                </c:pt>
                <c:pt idx="103">
                  <c:v>11499.999999999989</c:v>
                </c:pt>
                <c:pt idx="104">
                  <c:v>8499.9999999999927</c:v>
                </c:pt>
                <c:pt idx="105">
                  <c:v>8499.9999999999927</c:v>
                </c:pt>
                <c:pt idx="106">
                  <c:v>6999.9999999999936</c:v>
                </c:pt>
                <c:pt idx="107">
                  <c:v>4999.9999999999955</c:v>
                </c:pt>
                <c:pt idx="108">
                  <c:v>5499.9999999999955</c:v>
                </c:pt>
                <c:pt idx="109">
                  <c:v>6499.9999999999945</c:v>
                </c:pt>
                <c:pt idx="110">
                  <c:v>6499.9999999999945</c:v>
                </c:pt>
                <c:pt idx="111">
                  <c:v>4499.9999999999964</c:v>
                </c:pt>
                <c:pt idx="112">
                  <c:v>6999.9999999999936</c:v>
                </c:pt>
                <c:pt idx="113">
                  <c:v>5999.9999999999945</c:v>
                </c:pt>
                <c:pt idx="114">
                  <c:v>6999.9999999999936</c:v>
                </c:pt>
                <c:pt idx="115">
                  <c:v>4999.9999999999955</c:v>
                </c:pt>
                <c:pt idx="116">
                  <c:v>4499.9999999999964</c:v>
                </c:pt>
                <c:pt idx="117">
                  <c:v>3500.0000000000455</c:v>
                </c:pt>
                <c:pt idx="118">
                  <c:v>8499.9999999999927</c:v>
                </c:pt>
                <c:pt idx="119">
                  <c:v>6499.9999999999945</c:v>
                </c:pt>
              </c:numCache>
            </c:numRef>
          </c:yVal>
          <c:smooth val="1"/>
          <c:extLst>
            <c:ext xmlns:c16="http://schemas.microsoft.com/office/drawing/2014/chart" uri="{C3380CC4-5D6E-409C-BE32-E72D297353CC}">
              <c16:uniqueId val="{00000002-C611-478A-B487-E9B70BFAE5BA}"/>
            </c:ext>
          </c:extLst>
        </c:ser>
        <c:ser>
          <c:idx val="3"/>
          <c:order val="3"/>
          <c:tx>
            <c:v>補助線</c:v>
          </c:tx>
          <c:spPr>
            <a:ln w="19050" cap="rnd">
              <a:solidFill>
                <a:schemeClr val="accent4"/>
              </a:solidFill>
              <a:round/>
            </a:ln>
            <a:effectLst/>
          </c:spPr>
          <c:marker>
            <c:symbol val="none"/>
          </c:marker>
          <c:xVal>
            <c:strRef>
              <c:f>[ParticleNumInDie.xlsx]Sheet1!$H$2:$H$3</c:f>
              <c:strCache>
                <c:ptCount val="2"/>
                <c:pt idx="0">
                  <c:v>grad</c:v>
                </c:pt>
                <c:pt idx="1">
                  <c:v>Case - 2 (200[mm/s])</c:v>
                </c:pt>
              </c:strCache>
            </c:strRef>
          </c:xVal>
          <c:yVal>
            <c:numRef>
              <c:f>[ParticleNumInDie.xlsx]Sheet1!$I$2:$I$3</c:f>
              <c:numCache>
                <c:formatCode>General</c:formatCode>
                <c:ptCount val="2"/>
                <c:pt idx="1">
                  <c:v>0</c:v>
                </c:pt>
              </c:numCache>
            </c:numRef>
          </c:yVal>
          <c:smooth val="1"/>
          <c:extLst>
            <c:ext xmlns:c16="http://schemas.microsoft.com/office/drawing/2014/chart" uri="{C3380CC4-5D6E-409C-BE32-E72D297353CC}">
              <c16:uniqueId val="{00000003-C611-478A-B487-E9B70BFAE5BA}"/>
            </c:ext>
          </c:extLst>
        </c:ser>
        <c:dLbls>
          <c:showLegendKey val="0"/>
          <c:showVal val="0"/>
          <c:showCatName val="0"/>
          <c:showSerName val="0"/>
          <c:showPercent val="0"/>
          <c:showBubbleSize val="0"/>
        </c:dLbls>
        <c:axId val="652064832"/>
        <c:axId val="652065392"/>
      </c:scatterChart>
      <c:valAx>
        <c:axId val="652064832"/>
        <c:scaling>
          <c:orientation val="minMax"/>
          <c:max val="0.24000000000000002"/>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時間</a:t>
                </a:r>
                <a:r>
                  <a:rPr lang="en-US" altLang="ja-JP"/>
                  <a:t>[s]</a:t>
                </a:r>
                <a:endParaRPr lang="ja-JP" altLang="en-US"/>
              </a:p>
            </c:rich>
          </c:tx>
          <c:layout>
            <c:manualLayout>
              <c:xMode val="edge"/>
              <c:yMode val="edge"/>
              <c:x val="0.47944226383893529"/>
              <c:y val="0.93301206426661554"/>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52065392"/>
        <c:crosses val="autoZero"/>
        <c:crossBetween val="midCat"/>
        <c:majorUnit val="4.0000000000000008E-2"/>
      </c:valAx>
      <c:valAx>
        <c:axId val="652065392"/>
        <c:scaling>
          <c:orientation val="minMax"/>
          <c:min val="0"/>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変化率</a:t>
                </a:r>
                <a:r>
                  <a:rPr lang="en-US" altLang="ja-JP"/>
                  <a:t> [1/s]</a:t>
                </a:r>
                <a:endParaRPr lang="ja-JP" altLang="en-US"/>
              </a:p>
            </c:rich>
          </c:tx>
          <c:layout>
            <c:manualLayout>
              <c:xMode val="edge"/>
              <c:yMode val="edge"/>
              <c:x val="2.6322447914316684E-2"/>
              <c:y val="4.5457922124256936E-2"/>
            </c:manualLayout>
          </c:layout>
          <c:overlay val="0"/>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52064832"/>
        <c:crosses val="autoZero"/>
        <c:crossBetween val="midCat"/>
      </c:valAx>
      <c:spPr>
        <a:noFill/>
        <a:ln>
          <a:noFill/>
        </a:ln>
        <a:effectLst/>
      </c:spPr>
    </c:plotArea>
    <c:legend>
      <c:legendPos val="b"/>
      <c:legendEntry>
        <c:idx val="3"/>
        <c:delete val="1"/>
      </c:legendEntry>
      <c:layout>
        <c:manualLayout>
          <c:xMode val="edge"/>
          <c:yMode val="edge"/>
          <c:x val="0.66827083200140047"/>
          <c:y val="0.14039283026896346"/>
          <c:w val="0.27300986111281617"/>
          <c:h val="0.28840788369224268"/>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Die</a:t>
            </a:r>
            <a:r>
              <a:rPr lang="ja-JP" altLang="en-US"/>
              <a:t>内部粒子数の推移</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manualLayout>
          <c:layoutTarget val="inner"/>
          <c:xMode val="edge"/>
          <c:yMode val="edge"/>
          <c:x val="0.11381246140716206"/>
          <c:y val="0.12258321756562879"/>
          <c:w val="0.82921912887843574"/>
          <c:h val="0.73237623046877964"/>
        </c:manualLayout>
      </c:layout>
      <c:scatterChart>
        <c:scatterStyle val="smoothMarker"/>
        <c:varyColors val="0"/>
        <c:ser>
          <c:idx val="1"/>
          <c:order val="0"/>
          <c:tx>
            <c:strRef>
              <c:f>'[ParticleNumInDie_suction vs gravity.xlsx]Sheet1'!$C$3</c:f>
              <c:strCache>
                <c:ptCount val="1"/>
                <c:pt idx="0">
                  <c:v>Case - Suction</c:v>
                </c:pt>
              </c:strCache>
            </c:strRef>
          </c:tx>
          <c:spPr>
            <a:ln w="19050" cap="rnd">
              <a:solidFill>
                <a:srgbClr val="FF0000"/>
              </a:solidFill>
              <a:round/>
            </a:ln>
            <a:effectLst/>
          </c:spPr>
          <c:marker>
            <c:symbol val="none"/>
          </c:marker>
          <c:xVal>
            <c:numRef>
              <c:f>'[ParticleNumInDie_suction vs gravity.xlsx]Sheet1'!$B$4:$B$123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'[ParticleNumInDie_suction vs gravity.xlsx]Sheet1'!$C$4:$C$123</c:f>
              <c:numCache>
                <c:formatCode>General</c:formatCode>
                <c:ptCount val="120"/>
                <c:pt idx="0">
                  <c:v>0</c:v>
                </c:pt>
                <c:pt idx="1">
                  <c:v>1346</c:v>
                </c:pt>
                <c:pt idx="2">
                  <c:v>3035</c:v>
                </c:pt>
                <c:pt idx="3">
                  <c:v>5881</c:v>
                </c:pt>
                <c:pt idx="4">
                  <c:v>8683</c:v>
                </c:pt>
                <c:pt idx="5">
                  <c:v>11571</c:v>
                </c:pt>
                <c:pt idx="6">
                  <c:v>14504</c:v>
                </c:pt>
                <c:pt idx="7">
                  <c:v>17432</c:v>
                </c:pt>
                <c:pt idx="8">
                  <c:v>20327</c:v>
                </c:pt>
                <c:pt idx="9">
                  <c:v>23209</c:v>
                </c:pt>
                <c:pt idx="10">
                  <c:v>26044</c:v>
                </c:pt>
                <c:pt idx="11">
                  <c:v>28831</c:v>
                </c:pt>
                <c:pt idx="12">
                  <c:v>31539</c:v>
                </c:pt>
                <c:pt idx="13">
                  <c:v>34207</c:v>
                </c:pt>
                <c:pt idx="14">
                  <c:v>36827</c:v>
                </c:pt>
                <c:pt idx="15">
                  <c:v>39378</c:v>
                </c:pt>
                <c:pt idx="16">
                  <c:v>41882</c:v>
                </c:pt>
                <c:pt idx="17">
                  <c:v>44325</c:v>
                </c:pt>
                <c:pt idx="18">
                  <c:v>46726</c:v>
                </c:pt>
                <c:pt idx="19">
                  <c:v>49078</c:v>
                </c:pt>
                <c:pt idx="20">
                  <c:v>51363</c:v>
                </c:pt>
                <c:pt idx="21">
                  <c:v>53606</c:v>
                </c:pt>
                <c:pt idx="22">
                  <c:v>55788</c:v>
                </c:pt>
                <c:pt idx="23">
                  <c:v>57944</c:v>
                </c:pt>
                <c:pt idx="24">
                  <c:v>60051</c:v>
                </c:pt>
                <c:pt idx="25">
                  <c:v>62118</c:v>
                </c:pt>
                <c:pt idx="26">
                  <c:v>64108</c:v>
                </c:pt>
                <c:pt idx="27">
                  <c:v>66051</c:v>
                </c:pt>
                <c:pt idx="28">
                  <c:v>67965</c:v>
                </c:pt>
                <c:pt idx="29">
                  <c:v>69826</c:v>
                </c:pt>
                <c:pt idx="30">
                  <c:v>71653</c:v>
                </c:pt>
                <c:pt idx="31">
                  <c:v>73443</c:v>
                </c:pt>
                <c:pt idx="32">
                  <c:v>75196</c:v>
                </c:pt>
                <c:pt idx="33">
                  <c:v>76890</c:v>
                </c:pt>
                <c:pt idx="34">
                  <c:v>78453</c:v>
                </c:pt>
                <c:pt idx="35">
                  <c:v>79706</c:v>
                </c:pt>
                <c:pt idx="36">
                  <c:v>80936</c:v>
                </c:pt>
                <c:pt idx="37">
                  <c:v>82090</c:v>
                </c:pt>
                <c:pt idx="38">
                  <c:v>83255</c:v>
                </c:pt>
                <c:pt idx="39">
                  <c:v>84395</c:v>
                </c:pt>
                <c:pt idx="40">
                  <c:v>85585</c:v>
                </c:pt>
                <c:pt idx="41">
                  <c:v>86741</c:v>
                </c:pt>
                <c:pt idx="42">
                  <c:v>87877</c:v>
                </c:pt>
                <c:pt idx="43">
                  <c:v>89029</c:v>
                </c:pt>
                <c:pt idx="44">
                  <c:v>90202</c:v>
                </c:pt>
                <c:pt idx="45">
                  <c:v>91367</c:v>
                </c:pt>
                <c:pt idx="46">
                  <c:v>92514</c:v>
                </c:pt>
                <c:pt idx="47">
                  <c:v>93661</c:v>
                </c:pt>
                <c:pt idx="48">
                  <c:v>94784</c:v>
                </c:pt>
                <c:pt idx="49">
                  <c:v>95908</c:v>
                </c:pt>
                <c:pt idx="50">
                  <c:v>97049</c:v>
                </c:pt>
                <c:pt idx="51">
                  <c:v>98157</c:v>
                </c:pt>
                <c:pt idx="52">
                  <c:v>99251</c:v>
                </c:pt>
                <c:pt idx="53">
                  <c:v>100387</c:v>
                </c:pt>
                <c:pt idx="54">
                  <c:v>101509</c:v>
                </c:pt>
                <c:pt idx="55">
                  <c:v>102654</c:v>
                </c:pt>
                <c:pt idx="56">
                  <c:v>103767</c:v>
                </c:pt>
                <c:pt idx="57">
                  <c:v>104922</c:v>
                </c:pt>
                <c:pt idx="58">
                  <c:v>106042</c:v>
                </c:pt>
                <c:pt idx="59">
                  <c:v>107190</c:v>
                </c:pt>
                <c:pt idx="60">
                  <c:v>108359</c:v>
                </c:pt>
                <c:pt idx="61">
                  <c:v>109559</c:v>
                </c:pt>
                <c:pt idx="62">
                  <c:v>110749</c:v>
                </c:pt>
                <c:pt idx="63">
                  <c:v>111949</c:v>
                </c:pt>
                <c:pt idx="64">
                  <c:v>113167</c:v>
                </c:pt>
                <c:pt idx="65">
                  <c:v>114398</c:v>
                </c:pt>
                <c:pt idx="66">
                  <c:v>115647</c:v>
                </c:pt>
                <c:pt idx="67">
                  <c:v>116916</c:v>
                </c:pt>
                <c:pt idx="68">
                  <c:v>118218</c:v>
                </c:pt>
                <c:pt idx="69">
                  <c:v>119509</c:v>
                </c:pt>
                <c:pt idx="70">
                  <c:v>120828</c:v>
                </c:pt>
                <c:pt idx="71">
                  <c:v>122179</c:v>
                </c:pt>
                <c:pt idx="72">
                  <c:v>123545</c:v>
                </c:pt>
                <c:pt idx="73">
                  <c:v>124953</c:v>
                </c:pt>
                <c:pt idx="74">
                  <c:v>126360</c:v>
                </c:pt>
                <c:pt idx="75">
                  <c:v>127804</c:v>
                </c:pt>
                <c:pt idx="76">
                  <c:v>129303</c:v>
                </c:pt>
                <c:pt idx="77">
                  <c:v>130802</c:v>
                </c:pt>
                <c:pt idx="78">
                  <c:v>132317</c:v>
                </c:pt>
                <c:pt idx="79">
                  <c:v>133846</c:v>
                </c:pt>
                <c:pt idx="80">
                  <c:v>135416</c:v>
                </c:pt>
                <c:pt idx="81">
                  <c:v>136962</c:v>
                </c:pt>
                <c:pt idx="82">
                  <c:v>138441</c:v>
                </c:pt>
                <c:pt idx="83">
                  <c:v>139888</c:v>
                </c:pt>
                <c:pt idx="84">
                  <c:v>141217</c:v>
                </c:pt>
                <c:pt idx="85">
                  <c:v>142323</c:v>
                </c:pt>
                <c:pt idx="86">
                  <c:v>143167</c:v>
                </c:pt>
                <c:pt idx="87">
                  <c:v>143729</c:v>
                </c:pt>
                <c:pt idx="88">
                  <c:v>144078</c:v>
                </c:pt>
                <c:pt idx="89">
                  <c:v>144304</c:v>
                </c:pt>
                <c:pt idx="90">
                  <c:v>144445</c:v>
                </c:pt>
                <c:pt idx="91">
                  <c:v>144534</c:v>
                </c:pt>
                <c:pt idx="92">
                  <c:v>144576</c:v>
                </c:pt>
                <c:pt idx="93">
                  <c:v>144607</c:v>
                </c:pt>
                <c:pt idx="94">
                  <c:v>144639</c:v>
                </c:pt>
                <c:pt idx="95">
                  <c:v>144662</c:v>
                </c:pt>
                <c:pt idx="96">
                  <c:v>144685</c:v>
                </c:pt>
                <c:pt idx="97">
                  <c:v>144701</c:v>
                </c:pt>
                <c:pt idx="98">
                  <c:v>144721</c:v>
                </c:pt>
                <c:pt idx="99">
                  <c:v>144733</c:v>
                </c:pt>
                <c:pt idx="100">
                  <c:v>144749</c:v>
                </c:pt>
                <c:pt idx="101">
                  <c:v>144772</c:v>
                </c:pt>
                <c:pt idx="102">
                  <c:v>144785</c:v>
                </c:pt>
                <c:pt idx="103">
                  <c:v>144808</c:v>
                </c:pt>
                <c:pt idx="104">
                  <c:v>144825</c:v>
                </c:pt>
                <c:pt idx="105">
                  <c:v>144842</c:v>
                </c:pt>
                <c:pt idx="106">
                  <c:v>144856</c:v>
                </c:pt>
                <c:pt idx="107">
                  <c:v>144866</c:v>
                </c:pt>
                <c:pt idx="108">
                  <c:v>144877</c:v>
                </c:pt>
                <c:pt idx="109">
                  <c:v>144890</c:v>
                </c:pt>
                <c:pt idx="110">
                  <c:v>144903</c:v>
                </c:pt>
                <c:pt idx="111">
                  <c:v>144912</c:v>
                </c:pt>
                <c:pt idx="112">
                  <c:v>144926</c:v>
                </c:pt>
                <c:pt idx="113">
                  <c:v>144938</c:v>
                </c:pt>
                <c:pt idx="114">
                  <c:v>144952</c:v>
                </c:pt>
                <c:pt idx="115">
                  <c:v>144962</c:v>
                </c:pt>
                <c:pt idx="116">
                  <c:v>144971</c:v>
                </c:pt>
                <c:pt idx="117">
                  <c:v>144978</c:v>
                </c:pt>
                <c:pt idx="118">
                  <c:v>144995</c:v>
                </c:pt>
                <c:pt idx="119">
                  <c:v>145008</c:v>
                </c:pt>
              </c:numCache>
            </c:numRef>
          </c:yVal>
          <c:smooth val="1"/>
          <c:extLst>
            <c:ext xmlns:c16="http://schemas.microsoft.com/office/drawing/2014/chart" uri="{C3380CC4-5D6E-409C-BE32-E72D297353CC}">
              <c16:uniqueId val="{00000001-C611-478A-B487-E9B70BFAE5BA}"/>
            </c:ext>
          </c:extLst>
        </c:ser>
        <c:ser>
          <c:idx val="2"/>
          <c:order val="1"/>
          <c:tx>
            <c:strRef>
              <c:f>'[ParticleNumInDie_suction vs gravity.xlsx]Sheet1'!$D$3</c:f>
              <c:strCache>
                <c:ptCount val="1"/>
                <c:pt idx="0">
                  <c:v>Case - Gravity</c:v>
                </c:pt>
              </c:strCache>
            </c:strRef>
          </c:tx>
          <c:spPr>
            <a:ln w="19050" cap="rnd">
              <a:solidFill>
                <a:srgbClr val="00B0F0"/>
              </a:solidFill>
              <a:round/>
            </a:ln>
            <a:effectLst/>
          </c:spPr>
          <c:marker>
            <c:symbol val="none"/>
          </c:marker>
          <c:xVal>
            <c:numRef>
              <c:f>'[ParticleNumInDie_suction vs gravity.xlsx]Sheet1'!$B$4:$B$123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'[ParticleNumInDie_suction vs gravity.xlsx]Sheet1'!$D$4:$D$123</c:f>
              <c:numCache>
                <c:formatCode>General</c:formatCode>
                <c:ptCount val="120"/>
                <c:pt idx="0">
                  <c:v>0</c:v>
                </c:pt>
                <c:pt idx="1">
                  <c:v>0</c:v>
                </c:pt>
                <c:pt idx="2">
                  <c:v>249</c:v>
                </c:pt>
                <c:pt idx="3">
                  <c:v>1453</c:v>
                </c:pt>
                <c:pt idx="4">
                  <c:v>1809</c:v>
                </c:pt>
                <c:pt idx="5">
                  <c:v>2847</c:v>
                </c:pt>
                <c:pt idx="6">
                  <c:v>3975</c:v>
                </c:pt>
                <c:pt idx="7">
                  <c:v>4739</c:v>
                </c:pt>
                <c:pt idx="8">
                  <c:v>5665</c:v>
                </c:pt>
                <c:pt idx="9">
                  <c:v>6793</c:v>
                </c:pt>
                <c:pt idx="10">
                  <c:v>7913</c:v>
                </c:pt>
                <c:pt idx="11">
                  <c:v>9073</c:v>
                </c:pt>
                <c:pt idx="12">
                  <c:v>10189</c:v>
                </c:pt>
                <c:pt idx="13">
                  <c:v>11354</c:v>
                </c:pt>
                <c:pt idx="14">
                  <c:v>12532</c:v>
                </c:pt>
                <c:pt idx="15">
                  <c:v>13796</c:v>
                </c:pt>
                <c:pt idx="16">
                  <c:v>15008</c:v>
                </c:pt>
                <c:pt idx="17">
                  <c:v>16235</c:v>
                </c:pt>
                <c:pt idx="18">
                  <c:v>17446</c:v>
                </c:pt>
                <c:pt idx="19">
                  <c:v>18675</c:v>
                </c:pt>
                <c:pt idx="20">
                  <c:v>19915</c:v>
                </c:pt>
                <c:pt idx="21">
                  <c:v>21161</c:v>
                </c:pt>
                <c:pt idx="22">
                  <c:v>22425</c:v>
                </c:pt>
                <c:pt idx="23">
                  <c:v>23658</c:v>
                </c:pt>
                <c:pt idx="24">
                  <c:v>24903</c:v>
                </c:pt>
                <c:pt idx="25">
                  <c:v>26153</c:v>
                </c:pt>
                <c:pt idx="26">
                  <c:v>27422</c:v>
                </c:pt>
                <c:pt idx="27">
                  <c:v>28686</c:v>
                </c:pt>
                <c:pt idx="28">
                  <c:v>29936</c:v>
                </c:pt>
                <c:pt idx="29">
                  <c:v>31188</c:v>
                </c:pt>
                <c:pt idx="30">
                  <c:v>32432</c:v>
                </c:pt>
                <c:pt idx="31">
                  <c:v>33625</c:v>
                </c:pt>
                <c:pt idx="32">
                  <c:v>34859</c:v>
                </c:pt>
                <c:pt idx="33">
                  <c:v>36062</c:v>
                </c:pt>
                <c:pt idx="34">
                  <c:v>37290</c:v>
                </c:pt>
                <c:pt idx="35">
                  <c:v>38499</c:v>
                </c:pt>
                <c:pt idx="36">
                  <c:v>39691</c:v>
                </c:pt>
                <c:pt idx="37">
                  <c:v>40913</c:v>
                </c:pt>
                <c:pt idx="38">
                  <c:v>42102</c:v>
                </c:pt>
                <c:pt idx="39">
                  <c:v>43308</c:v>
                </c:pt>
                <c:pt idx="40">
                  <c:v>44500</c:v>
                </c:pt>
                <c:pt idx="41">
                  <c:v>45700</c:v>
                </c:pt>
                <c:pt idx="42">
                  <c:v>46872</c:v>
                </c:pt>
                <c:pt idx="43">
                  <c:v>48076</c:v>
                </c:pt>
                <c:pt idx="44">
                  <c:v>49262</c:v>
                </c:pt>
                <c:pt idx="45">
                  <c:v>50442</c:v>
                </c:pt>
                <c:pt idx="46">
                  <c:v>51619</c:v>
                </c:pt>
                <c:pt idx="47">
                  <c:v>52809</c:v>
                </c:pt>
                <c:pt idx="48">
                  <c:v>53999</c:v>
                </c:pt>
                <c:pt idx="49">
                  <c:v>55203</c:v>
                </c:pt>
                <c:pt idx="50">
                  <c:v>56378</c:v>
                </c:pt>
                <c:pt idx="51">
                  <c:v>57559</c:v>
                </c:pt>
                <c:pt idx="52">
                  <c:v>58748</c:v>
                </c:pt>
                <c:pt idx="53">
                  <c:v>59929</c:v>
                </c:pt>
                <c:pt idx="54">
                  <c:v>61142</c:v>
                </c:pt>
                <c:pt idx="55">
                  <c:v>62315</c:v>
                </c:pt>
                <c:pt idx="56">
                  <c:v>63518</c:v>
                </c:pt>
                <c:pt idx="57">
                  <c:v>64745</c:v>
                </c:pt>
                <c:pt idx="58">
                  <c:v>65961</c:v>
                </c:pt>
                <c:pt idx="59">
                  <c:v>67194</c:v>
                </c:pt>
                <c:pt idx="60">
                  <c:v>68433</c:v>
                </c:pt>
                <c:pt idx="61">
                  <c:v>69660</c:v>
                </c:pt>
                <c:pt idx="62">
                  <c:v>70955</c:v>
                </c:pt>
                <c:pt idx="63">
                  <c:v>72204</c:v>
                </c:pt>
                <c:pt idx="64">
                  <c:v>73490</c:v>
                </c:pt>
                <c:pt idx="65">
                  <c:v>74791</c:v>
                </c:pt>
                <c:pt idx="66">
                  <c:v>76115</c:v>
                </c:pt>
                <c:pt idx="67">
                  <c:v>77454</c:v>
                </c:pt>
                <c:pt idx="68">
                  <c:v>78824</c:v>
                </c:pt>
                <c:pt idx="69">
                  <c:v>80245</c:v>
                </c:pt>
                <c:pt idx="70">
                  <c:v>81638</c:v>
                </c:pt>
                <c:pt idx="71">
                  <c:v>83105</c:v>
                </c:pt>
                <c:pt idx="72">
                  <c:v>84639</c:v>
                </c:pt>
                <c:pt idx="73">
                  <c:v>86142</c:v>
                </c:pt>
                <c:pt idx="74">
                  <c:v>87688</c:v>
                </c:pt>
                <c:pt idx="75">
                  <c:v>89307</c:v>
                </c:pt>
                <c:pt idx="76">
                  <c:v>90981</c:v>
                </c:pt>
                <c:pt idx="77">
                  <c:v>92727</c:v>
                </c:pt>
                <c:pt idx="78">
                  <c:v>94513</c:v>
                </c:pt>
                <c:pt idx="79">
                  <c:v>96384</c:v>
                </c:pt>
                <c:pt idx="80">
                  <c:v>98353</c:v>
                </c:pt>
                <c:pt idx="81">
                  <c:v>100421</c:v>
                </c:pt>
                <c:pt idx="82">
                  <c:v>102580</c:v>
                </c:pt>
                <c:pt idx="83">
                  <c:v>104819</c:v>
                </c:pt>
                <c:pt idx="84">
                  <c:v>107140</c:v>
                </c:pt>
                <c:pt idx="85">
                  <c:v>109588</c:v>
                </c:pt>
                <c:pt idx="86">
                  <c:v>112053</c:v>
                </c:pt>
                <c:pt idx="87">
                  <c:v>114637</c:v>
                </c:pt>
                <c:pt idx="88">
                  <c:v>117234</c:v>
                </c:pt>
                <c:pt idx="89">
                  <c:v>119878</c:v>
                </c:pt>
                <c:pt idx="90">
                  <c:v>122512</c:v>
                </c:pt>
                <c:pt idx="91">
                  <c:v>125135</c:v>
                </c:pt>
                <c:pt idx="92">
                  <c:v>127656</c:v>
                </c:pt>
                <c:pt idx="93">
                  <c:v>129978</c:v>
                </c:pt>
                <c:pt idx="94">
                  <c:v>132075</c:v>
                </c:pt>
                <c:pt idx="95">
                  <c:v>133869</c:v>
                </c:pt>
                <c:pt idx="96">
                  <c:v>135419</c:v>
                </c:pt>
                <c:pt idx="97">
                  <c:v>136807</c:v>
                </c:pt>
                <c:pt idx="98">
                  <c:v>138028</c:v>
                </c:pt>
                <c:pt idx="99">
                  <c:v>139148</c:v>
                </c:pt>
                <c:pt idx="100">
                  <c:v>140168</c:v>
                </c:pt>
                <c:pt idx="101">
                  <c:v>141085</c:v>
                </c:pt>
                <c:pt idx="102">
                  <c:v>141910</c:v>
                </c:pt>
                <c:pt idx="103">
                  <c:v>142651</c:v>
                </c:pt>
                <c:pt idx="104">
                  <c:v>143248</c:v>
                </c:pt>
                <c:pt idx="105">
                  <c:v>143707</c:v>
                </c:pt>
                <c:pt idx="106">
                  <c:v>144039</c:v>
                </c:pt>
                <c:pt idx="107">
                  <c:v>144289</c:v>
                </c:pt>
                <c:pt idx="108">
                  <c:v>144439</c:v>
                </c:pt>
                <c:pt idx="109">
                  <c:v>144512</c:v>
                </c:pt>
                <c:pt idx="110">
                  <c:v>144555</c:v>
                </c:pt>
                <c:pt idx="111">
                  <c:v>144588</c:v>
                </c:pt>
                <c:pt idx="112">
                  <c:v>144622</c:v>
                </c:pt>
                <c:pt idx="113">
                  <c:v>144653</c:v>
                </c:pt>
                <c:pt idx="114">
                  <c:v>144669</c:v>
                </c:pt>
                <c:pt idx="115">
                  <c:v>144696</c:v>
                </c:pt>
                <c:pt idx="116">
                  <c:v>144714</c:v>
                </c:pt>
                <c:pt idx="117">
                  <c:v>144728</c:v>
                </c:pt>
                <c:pt idx="118">
                  <c:v>144746</c:v>
                </c:pt>
                <c:pt idx="119">
                  <c:v>144770</c:v>
                </c:pt>
              </c:numCache>
            </c:numRef>
          </c:yVal>
          <c:smooth val="1"/>
          <c:extLst>
            <c:ext xmlns:c16="http://schemas.microsoft.com/office/drawing/2014/chart" uri="{C3380CC4-5D6E-409C-BE32-E72D297353CC}">
              <c16:uniqueId val="{00000002-C611-478A-B487-E9B70BFAE5BA}"/>
            </c:ext>
          </c:extLst>
        </c:ser>
        <c:ser>
          <c:idx val="3"/>
          <c:order val="2"/>
          <c:tx>
            <c:v>補助線</c:v>
          </c:tx>
          <c:spPr>
            <a:ln w="19050" cap="rnd">
              <a:solidFill>
                <a:schemeClr val="tx1">
                  <a:lumMod val="50000"/>
                  <a:lumOff val="50000"/>
                </a:schemeClr>
              </a:solidFill>
              <a:prstDash val="sysDot"/>
              <a:round/>
            </a:ln>
            <a:effectLst/>
          </c:spPr>
          <c:marker>
            <c:symbol val="none"/>
          </c:marker>
          <c:xVal>
            <c:numRef>
              <c:f>'[ParticleNumInDie_suction vs gravity.xlsx]Sheet1'!$G$2:$G$3</c:f>
              <c:numCache>
                <c:formatCode>General</c:formatCode>
                <c:ptCount val="2"/>
                <c:pt idx="0">
                  <c:v>6.6666660000000003E-2</c:v>
                </c:pt>
                <c:pt idx="1">
                  <c:v>6.6666660000000003E-2</c:v>
                </c:pt>
              </c:numCache>
            </c:numRef>
          </c:xVal>
          <c:yVal>
            <c:numRef>
              <c:f>'[ParticleNumInDie_suction vs gravity.xlsx]Sheet1'!$H$2:$H$3</c:f>
              <c:numCache>
                <c:formatCode>General</c:formatCode>
                <c:ptCount val="2"/>
                <c:pt idx="0">
                  <c:v>0</c:v>
                </c:pt>
                <c:pt idx="1">
                  <c:v>1600000</c:v>
                </c:pt>
              </c:numCache>
            </c:numRef>
          </c:yVal>
          <c:smooth val="1"/>
          <c:extLst>
            <c:ext xmlns:c16="http://schemas.microsoft.com/office/drawing/2014/chart" uri="{C3380CC4-5D6E-409C-BE32-E72D297353CC}">
              <c16:uniqueId val="{00000003-C611-478A-B487-E9B70BFAE5BA}"/>
            </c:ext>
          </c:extLst>
        </c:ser>
        <c:dLbls>
          <c:showLegendKey val="0"/>
          <c:showVal val="0"/>
          <c:showCatName val="0"/>
          <c:showSerName val="0"/>
          <c:showPercent val="0"/>
          <c:showBubbleSize val="0"/>
        </c:dLbls>
        <c:axId val="377933088"/>
        <c:axId val="377931968"/>
      </c:scatterChart>
      <c:valAx>
        <c:axId val="377933088"/>
        <c:scaling>
          <c:orientation val="minMax"/>
          <c:max val="0.24000000000000002"/>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時間</a:t>
                </a:r>
                <a:r>
                  <a:rPr lang="en-US" altLang="ja-JP"/>
                  <a:t>[s]</a:t>
                </a:r>
                <a:endParaRPr lang="ja-JP" altLang="en-US"/>
              </a:p>
            </c:rich>
          </c:tx>
          <c:layout>
            <c:manualLayout>
              <c:xMode val="edge"/>
              <c:yMode val="edge"/>
              <c:x val="0.48181096528450168"/>
              <c:y val="0.92298436592735367"/>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77931968"/>
        <c:crosses val="autoZero"/>
        <c:crossBetween val="midCat"/>
        <c:majorUnit val="4.0000000000000008E-2"/>
      </c:valAx>
      <c:valAx>
        <c:axId val="377931968"/>
        <c:scaling>
          <c:orientation val="minMax"/>
          <c:max val="160000"/>
          <c:min val="0"/>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ltLang="ja-JP"/>
                  <a:t>Die</a:t>
                </a:r>
                <a:r>
                  <a:rPr lang="ja-JP" altLang="en-US"/>
                  <a:t>内部粒子数</a:t>
                </a:r>
              </a:p>
            </c:rich>
          </c:tx>
          <c:layout>
            <c:manualLayout>
              <c:xMode val="edge"/>
              <c:yMode val="edge"/>
              <c:x val="2.0248036857166682E-2"/>
              <c:y val="2.1190164436464431E-2"/>
            </c:manualLayout>
          </c:layout>
          <c:overlay val="0"/>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77933088"/>
        <c:crosses val="autoZero"/>
        <c:crossBetween val="midCat"/>
      </c:valAx>
      <c:spPr>
        <a:noFill/>
        <a:ln>
          <a:noFill/>
        </a:ln>
        <a:effectLst/>
      </c:spPr>
    </c:plotArea>
    <c:legend>
      <c:legendPos val="r"/>
      <c:legendEntry>
        <c:idx val="2"/>
        <c:delete val="1"/>
      </c:legendEntry>
      <c:layout>
        <c:manualLayout>
          <c:xMode val="edge"/>
          <c:yMode val="edge"/>
          <c:x val="0.69167079697658218"/>
          <c:y val="0.48066273637091367"/>
          <c:w val="0.19228270997267055"/>
          <c:h val="0.2340473743902114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a:t>Die</a:t>
            </a:r>
            <a:r>
              <a:rPr lang="ja-JP" altLang="en-US"/>
              <a:t>内部粒子数の変化率</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manualLayout>
          <c:layoutTarget val="inner"/>
          <c:xMode val="edge"/>
          <c:yMode val="edge"/>
          <c:x val="0.12102076252831337"/>
          <c:y val="0.12258321756562879"/>
          <c:w val="0.81796122038585106"/>
          <c:h val="0.73237623046877964"/>
        </c:manualLayout>
      </c:layout>
      <c:scatterChart>
        <c:scatterStyle val="smoothMarker"/>
        <c:varyColors val="0"/>
        <c:ser>
          <c:idx val="1"/>
          <c:order val="0"/>
          <c:tx>
            <c:strRef>
              <c:f>'[ParticleNumInDie_suction vs gravity.xlsx]Sheet1'!$E$3</c:f>
              <c:strCache>
                <c:ptCount val="1"/>
                <c:pt idx="0">
                  <c:v>Case - Suction</c:v>
                </c:pt>
              </c:strCache>
            </c:strRef>
          </c:tx>
          <c:spPr>
            <a:ln w="19050" cap="rnd">
              <a:solidFill>
                <a:srgbClr val="FF0000"/>
              </a:solidFill>
              <a:round/>
            </a:ln>
            <a:effectLst/>
          </c:spPr>
          <c:marker>
            <c:symbol val="none"/>
          </c:marker>
          <c:xVal>
            <c:numRef>
              <c:f>'[ParticleNumInDie_suction vs gravity.xlsx]Sheet1'!$B$4:$B$123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'[ParticleNumInDie_suction vs gravity.xlsx]Sheet1'!$E$4:$E$123</c:f>
              <c:numCache>
                <c:formatCode>General</c:formatCode>
                <c:ptCount val="120"/>
                <c:pt idx="1">
                  <c:v>673000</c:v>
                </c:pt>
                <c:pt idx="2">
                  <c:v>844500</c:v>
                </c:pt>
                <c:pt idx="3">
                  <c:v>1423000</c:v>
                </c:pt>
                <c:pt idx="4">
                  <c:v>1401000</c:v>
                </c:pt>
                <c:pt idx="5">
                  <c:v>1444000</c:v>
                </c:pt>
                <c:pt idx="6">
                  <c:v>1466500</c:v>
                </c:pt>
                <c:pt idx="7">
                  <c:v>1464000</c:v>
                </c:pt>
                <c:pt idx="8">
                  <c:v>1447500.0000000012</c:v>
                </c:pt>
                <c:pt idx="9">
                  <c:v>1440999.9999999988</c:v>
                </c:pt>
                <c:pt idx="10">
                  <c:v>1417500.0000000012</c:v>
                </c:pt>
                <c:pt idx="11">
                  <c:v>1393499.9999999988</c:v>
                </c:pt>
                <c:pt idx="12">
                  <c:v>1354000.0000000012</c:v>
                </c:pt>
                <c:pt idx="13">
                  <c:v>1333999.9999999988</c:v>
                </c:pt>
                <c:pt idx="14">
                  <c:v>1310000.0000000012</c:v>
                </c:pt>
                <c:pt idx="15">
                  <c:v>1275499.9999999988</c:v>
                </c:pt>
                <c:pt idx="16">
                  <c:v>1251999.9999999988</c:v>
                </c:pt>
                <c:pt idx="17">
                  <c:v>1221500.0000000033</c:v>
                </c:pt>
                <c:pt idx="18">
                  <c:v>1200499.9999999988</c:v>
                </c:pt>
                <c:pt idx="19">
                  <c:v>1175999.9999999991</c:v>
                </c:pt>
                <c:pt idx="20">
                  <c:v>1142499.9999999991</c:v>
                </c:pt>
                <c:pt idx="21">
                  <c:v>1121500.0000000028</c:v>
                </c:pt>
                <c:pt idx="22">
                  <c:v>1090999.9999999991</c:v>
                </c:pt>
                <c:pt idx="23">
                  <c:v>1077999.9999999991</c:v>
                </c:pt>
                <c:pt idx="24">
                  <c:v>1053499.9999999991</c:v>
                </c:pt>
                <c:pt idx="25">
                  <c:v>1033500.0000000027</c:v>
                </c:pt>
                <c:pt idx="26">
                  <c:v>994999.99999999907</c:v>
                </c:pt>
                <c:pt idx="27">
                  <c:v>971499.99999999919</c:v>
                </c:pt>
                <c:pt idx="28">
                  <c:v>956999.99999999919</c:v>
                </c:pt>
                <c:pt idx="29">
                  <c:v>930500.00000000244</c:v>
                </c:pt>
                <c:pt idx="30">
                  <c:v>913499.99999999919</c:v>
                </c:pt>
                <c:pt idx="31">
                  <c:v>894999.99999999919</c:v>
                </c:pt>
                <c:pt idx="32">
                  <c:v>876499.99999999919</c:v>
                </c:pt>
                <c:pt idx="33">
                  <c:v>846999.9999999993</c:v>
                </c:pt>
                <c:pt idx="34">
                  <c:v>781499.9999999993</c:v>
                </c:pt>
                <c:pt idx="35">
                  <c:v>626500.00000000384</c:v>
                </c:pt>
                <c:pt idx="36">
                  <c:v>614999.99999999942</c:v>
                </c:pt>
                <c:pt idx="37">
                  <c:v>576999.99999999953</c:v>
                </c:pt>
                <c:pt idx="38">
                  <c:v>582499.99999999953</c:v>
                </c:pt>
                <c:pt idx="39">
                  <c:v>569999.99999999953</c:v>
                </c:pt>
                <c:pt idx="40">
                  <c:v>594999.99999999942</c:v>
                </c:pt>
                <c:pt idx="41">
                  <c:v>577999.99999999953</c:v>
                </c:pt>
                <c:pt idx="42">
                  <c:v>568000.00000000349</c:v>
                </c:pt>
                <c:pt idx="43">
                  <c:v>575999.99999999953</c:v>
                </c:pt>
                <c:pt idx="44">
                  <c:v>586499.99999999953</c:v>
                </c:pt>
                <c:pt idx="45">
                  <c:v>582499.99999999953</c:v>
                </c:pt>
                <c:pt idx="46">
                  <c:v>573499.99999999953</c:v>
                </c:pt>
                <c:pt idx="47">
                  <c:v>573499.99999999953</c:v>
                </c:pt>
                <c:pt idx="48">
                  <c:v>561499.99999999953</c:v>
                </c:pt>
                <c:pt idx="49">
                  <c:v>561999.99999999953</c:v>
                </c:pt>
                <c:pt idx="50">
                  <c:v>570500.00000000349</c:v>
                </c:pt>
                <c:pt idx="51">
                  <c:v>553999.99999999953</c:v>
                </c:pt>
                <c:pt idx="52">
                  <c:v>546999.99999999953</c:v>
                </c:pt>
                <c:pt idx="53">
                  <c:v>567999.99999999953</c:v>
                </c:pt>
                <c:pt idx="54">
                  <c:v>560999.99999999953</c:v>
                </c:pt>
                <c:pt idx="55">
                  <c:v>572499.99999999953</c:v>
                </c:pt>
                <c:pt idx="56">
                  <c:v>556499.99999999953</c:v>
                </c:pt>
                <c:pt idx="57">
                  <c:v>577499.99999999953</c:v>
                </c:pt>
                <c:pt idx="58">
                  <c:v>560000.00000000338</c:v>
                </c:pt>
                <c:pt idx="59">
                  <c:v>573999.99999999953</c:v>
                </c:pt>
                <c:pt idx="60">
                  <c:v>584499.99999999953</c:v>
                </c:pt>
                <c:pt idx="61">
                  <c:v>599999.99999999942</c:v>
                </c:pt>
                <c:pt idx="62">
                  <c:v>594999.99999999942</c:v>
                </c:pt>
                <c:pt idx="63">
                  <c:v>599999.99999999942</c:v>
                </c:pt>
                <c:pt idx="64">
                  <c:v>608999.99999999942</c:v>
                </c:pt>
                <c:pt idx="65">
                  <c:v>615499.99999999942</c:v>
                </c:pt>
                <c:pt idx="66">
                  <c:v>624499.99999999942</c:v>
                </c:pt>
                <c:pt idx="67">
                  <c:v>634499.99999999942</c:v>
                </c:pt>
                <c:pt idx="68">
                  <c:v>650999.99999999942</c:v>
                </c:pt>
                <c:pt idx="69">
                  <c:v>645499.99999999942</c:v>
                </c:pt>
                <c:pt idx="70">
                  <c:v>659500.00000000861</c:v>
                </c:pt>
                <c:pt idx="71">
                  <c:v>675499.99999999942</c:v>
                </c:pt>
                <c:pt idx="72">
                  <c:v>682999.99999999942</c:v>
                </c:pt>
                <c:pt idx="73">
                  <c:v>703999.99999999942</c:v>
                </c:pt>
                <c:pt idx="74">
                  <c:v>703499.99999999942</c:v>
                </c:pt>
                <c:pt idx="75">
                  <c:v>721999.9999999993</c:v>
                </c:pt>
                <c:pt idx="76">
                  <c:v>749499.9999999993</c:v>
                </c:pt>
                <c:pt idx="77">
                  <c:v>749499.9999999993</c:v>
                </c:pt>
                <c:pt idx="78">
                  <c:v>757499.9999999993</c:v>
                </c:pt>
                <c:pt idx="79">
                  <c:v>764499.9999999993</c:v>
                </c:pt>
                <c:pt idx="80">
                  <c:v>784999.9999999993</c:v>
                </c:pt>
                <c:pt idx="81">
                  <c:v>772999.9999999993</c:v>
                </c:pt>
                <c:pt idx="82">
                  <c:v>739499.9999999993</c:v>
                </c:pt>
                <c:pt idx="83">
                  <c:v>723499.9999999993</c:v>
                </c:pt>
                <c:pt idx="84">
                  <c:v>664499.99999999942</c:v>
                </c:pt>
                <c:pt idx="85">
                  <c:v>553000.00000000722</c:v>
                </c:pt>
                <c:pt idx="86">
                  <c:v>421999.99999999965</c:v>
                </c:pt>
                <c:pt idx="87">
                  <c:v>280999.99999999977</c:v>
                </c:pt>
                <c:pt idx="88">
                  <c:v>174499.99999999985</c:v>
                </c:pt>
                <c:pt idx="89">
                  <c:v>112999.9999999999</c:v>
                </c:pt>
                <c:pt idx="90">
                  <c:v>70499.999999999942</c:v>
                </c:pt>
                <c:pt idx="91">
                  <c:v>44499.999999999964</c:v>
                </c:pt>
                <c:pt idx="92">
                  <c:v>20999.999999999982</c:v>
                </c:pt>
                <c:pt idx="93">
                  <c:v>15499.999999999985</c:v>
                </c:pt>
                <c:pt idx="94">
                  <c:v>15999.999999999985</c:v>
                </c:pt>
                <c:pt idx="95">
                  <c:v>11499.999999999989</c:v>
                </c:pt>
                <c:pt idx="96">
                  <c:v>11499.999999999989</c:v>
                </c:pt>
                <c:pt idx="97">
                  <c:v>7999.9999999999927</c:v>
                </c:pt>
                <c:pt idx="98">
                  <c:v>9999.9999999999909</c:v>
                </c:pt>
                <c:pt idx="99">
                  <c:v>5999.9999999999945</c:v>
                </c:pt>
                <c:pt idx="100">
                  <c:v>7999.9999999999927</c:v>
                </c:pt>
                <c:pt idx="101">
                  <c:v>11500.000000000149</c:v>
                </c:pt>
                <c:pt idx="102">
                  <c:v>6499.9999999999945</c:v>
                </c:pt>
                <c:pt idx="103">
                  <c:v>11499.999999999989</c:v>
                </c:pt>
                <c:pt idx="104">
                  <c:v>8499.9999999999927</c:v>
                </c:pt>
                <c:pt idx="105">
                  <c:v>8499.9999999999927</c:v>
                </c:pt>
                <c:pt idx="106">
                  <c:v>6999.9999999999936</c:v>
                </c:pt>
                <c:pt idx="107">
                  <c:v>4999.9999999999955</c:v>
                </c:pt>
                <c:pt idx="108">
                  <c:v>5499.9999999999955</c:v>
                </c:pt>
                <c:pt idx="109">
                  <c:v>6499.9999999999945</c:v>
                </c:pt>
                <c:pt idx="110">
                  <c:v>6499.9999999999945</c:v>
                </c:pt>
                <c:pt idx="111">
                  <c:v>4499.9999999999964</c:v>
                </c:pt>
                <c:pt idx="112">
                  <c:v>6999.9999999999936</c:v>
                </c:pt>
                <c:pt idx="113">
                  <c:v>5999.9999999999945</c:v>
                </c:pt>
                <c:pt idx="114">
                  <c:v>6999.9999999999936</c:v>
                </c:pt>
                <c:pt idx="115">
                  <c:v>4999.9999999999955</c:v>
                </c:pt>
                <c:pt idx="116">
                  <c:v>4499.9999999999964</c:v>
                </c:pt>
                <c:pt idx="117">
                  <c:v>3500.0000000000455</c:v>
                </c:pt>
                <c:pt idx="118">
                  <c:v>8499.9999999999927</c:v>
                </c:pt>
                <c:pt idx="119">
                  <c:v>6499.9999999999945</c:v>
                </c:pt>
              </c:numCache>
            </c:numRef>
          </c:yVal>
          <c:smooth val="1"/>
          <c:extLst>
            <c:ext xmlns:c16="http://schemas.microsoft.com/office/drawing/2014/chart" uri="{C3380CC4-5D6E-409C-BE32-E72D297353CC}">
              <c16:uniqueId val="{00000001-C611-478A-B487-E9B70BFAE5BA}"/>
            </c:ext>
          </c:extLst>
        </c:ser>
        <c:ser>
          <c:idx val="2"/>
          <c:order val="1"/>
          <c:tx>
            <c:strRef>
              <c:f>'[ParticleNumInDie_suction vs gravity.xlsx]Sheet1'!$F$3</c:f>
              <c:strCache>
                <c:ptCount val="1"/>
                <c:pt idx="0">
                  <c:v>Case - Gravity</c:v>
                </c:pt>
              </c:strCache>
            </c:strRef>
          </c:tx>
          <c:spPr>
            <a:ln w="19050" cap="rnd">
              <a:solidFill>
                <a:srgbClr val="00B0F0"/>
              </a:solidFill>
              <a:round/>
            </a:ln>
            <a:effectLst/>
          </c:spPr>
          <c:marker>
            <c:symbol val="none"/>
          </c:marker>
          <c:xVal>
            <c:numRef>
              <c:f>'[ParticleNumInDie_suction vs gravity.xlsx]Sheet1'!$B$4:$B$123</c:f>
              <c:numCache>
                <c:formatCode>General</c:formatCode>
                <c:ptCount val="120"/>
                <c:pt idx="0">
                  <c:v>2E-3</c:v>
                </c:pt>
                <c:pt idx="1">
                  <c:v>4.0000000000000001E-3</c:v>
                </c:pt>
                <c:pt idx="2">
                  <c:v>6.0000000000000001E-3</c:v>
                </c:pt>
                <c:pt idx="3">
                  <c:v>8.0000000000000002E-3</c:v>
                </c:pt>
                <c:pt idx="4">
                  <c:v>0.01</c:v>
                </c:pt>
                <c:pt idx="5">
                  <c:v>1.2E-2</c:v>
                </c:pt>
                <c:pt idx="6">
                  <c:v>1.4E-2</c:v>
                </c:pt>
                <c:pt idx="7">
                  <c:v>1.6E-2</c:v>
                </c:pt>
                <c:pt idx="8">
                  <c:v>1.7999999999999999E-2</c:v>
                </c:pt>
                <c:pt idx="9">
                  <c:v>0.02</c:v>
                </c:pt>
                <c:pt idx="10">
                  <c:v>2.1999999999999999E-2</c:v>
                </c:pt>
                <c:pt idx="11">
                  <c:v>2.4E-2</c:v>
                </c:pt>
                <c:pt idx="12">
                  <c:v>2.5999999999999999E-2</c:v>
                </c:pt>
                <c:pt idx="13">
                  <c:v>2.8000000000000001E-2</c:v>
                </c:pt>
                <c:pt idx="14">
                  <c:v>0.03</c:v>
                </c:pt>
                <c:pt idx="15">
                  <c:v>3.2000000000000001E-2</c:v>
                </c:pt>
                <c:pt idx="16">
                  <c:v>3.4000000000000002E-2</c:v>
                </c:pt>
                <c:pt idx="17">
                  <c:v>3.5999999999999997E-2</c:v>
                </c:pt>
                <c:pt idx="18">
                  <c:v>3.7999999999999999E-2</c:v>
                </c:pt>
                <c:pt idx="19">
                  <c:v>0.04</c:v>
                </c:pt>
                <c:pt idx="20">
                  <c:v>4.2000000000000003E-2</c:v>
                </c:pt>
                <c:pt idx="21">
                  <c:v>4.3999999999999997E-2</c:v>
                </c:pt>
                <c:pt idx="22">
                  <c:v>4.5999999999999999E-2</c:v>
                </c:pt>
                <c:pt idx="23">
                  <c:v>4.8000000000000001E-2</c:v>
                </c:pt>
                <c:pt idx="24">
                  <c:v>0.05</c:v>
                </c:pt>
                <c:pt idx="25">
                  <c:v>5.1999999999999998E-2</c:v>
                </c:pt>
                <c:pt idx="26">
                  <c:v>5.3999999999999999E-2</c:v>
                </c:pt>
                <c:pt idx="27">
                  <c:v>5.6000000000000001E-2</c:v>
                </c:pt>
                <c:pt idx="28">
                  <c:v>5.8000000000000003E-2</c:v>
                </c:pt>
                <c:pt idx="29">
                  <c:v>0.06</c:v>
                </c:pt>
                <c:pt idx="30">
                  <c:v>6.2E-2</c:v>
                </c:pt>
                <c:pt idx="31">
                  <c:v>6.4000000000000001E-2</c:v>
                </c:pt>
                <c:pt idx="32">
                  <c:v>6.6000000000000003E-2</c:v>
                </c:pt>
                <c:pt idx="33">
                  <c:v>6.8000000000000005E-2</c:v>
                </c:pt>
                <c:pt idx="34">
                  <c:v>7.0000000000000007E-2</c:v>
                </c:pt>
                <c:pt idx="35">
                  <c:v>7.1999999999999995E-2</c:v>
                </c:pt>
                <c:pt idx="36">
                  <c:v>7.3999999999999996E-2</c:v>
                </c:pt>
                <c:pt idx="37">
                  <c:v>7.5999999999999998E-2</c:v>
                </c:pt>
                <c:pt idx="38">
                  <c:v>7.8E-2</c:v>
                </c:pt>
                <c:pt idx="39">
                  <c:v>0.08</c:v>
                </c:pt>
                <c:pt idx="40">
                  <c:v>8.2000000000000003E-2</c:v>
                </c:pt>
                <c:pt idx="41">
                  <c:v>8.4000000000000005E-2</c:v>
                </c:pt>
                <c:pt idx="42">
                  <c:v>8.5999999999999993E-2</c:v>
                </c:pt>
                <c:pt idx="43">
                  <c:v>8.7999999999999995E-2</c:v>
                </c:pt>
                <c:pt idx="44">
                  <c:v>0.09</c:v>
                </c:pt>
                <c:pt idx="45">
                  <c:v>9.1999999999999998E-2</c:v>
                </c:pt>
                <c:pt idx="46">
                  <c:v>9.4E-2</c:v>
                </c:pt>
                <c:pt idx="47">
                  <c:v>9.6000000000000002E-2</c:v>
                </c:pt>
                <c:pt idx="48">
                  <c:v>9.8000000000000004E-2</c:v>
                </c:pt>
                <c:pt idx="49">
                  <c:v>0.1</c:v>
                </c:pt>
                <c:pt idx="50">
                  <c:v>0.10199999999999999</c:v>
                </c:pt>
                <c:pt idx="51">
                  <c:v>0.104</c:v>
                </c:pt>
                <c:pt idx="52">
                  <c:v>0.106</c:v>
                </c:pt>
                <c:pt idx="53">
                  <c:v>0.108</c:v>
                </c:pt>
                <c:pt idx="54">
                  <c:v>0.11</c:v>
                </c:pt>
                <c:pt idx="55">
                  <c:v>0.112</c:v>
                </c:pt>
                <c:pt idx="56">
                  <c:v>0.114</c:v>
                </c:pt>
                <c:pt idx="57">
                  <c:v>0.11600000000000001</c:v>
                </c:pt>
                <c:pt idx="58">
                  <c:v>0.11799999999999999</c:v>
                </c:pt>
                <c:pt idx="59">
                  <c:v>0.12</c:v>
                </c:pt>
                <c:pt idx="60">
                  <c:v>0.122</c:v>
                </c:pt>
                <c:pt idx="61">
                  <c:v>0.124</c:v>
                </c:pt>
                <c:pt idx="62">
                  <c:v>0.126</c:v>
                </c:pt>
                <c:pt idx="63">
                  <c:v>0.128</c:v>
                </c:pt>
                <c:pt idx="64">
                  <c:v>0.13</c:v>
                </c:pt>
                <c:pt idx="65">
                  <c:v>0.13200000000000001</c:v>
                </c:pt>
                <c:pt idx="66">
                  <c:v>0.13400000000000001</c:v>
                </c:pt>
                <c:pt idx="67">
                  <c:v>0.13600000000000001</c:v>
                </c:pt>
                <c:pt idx="68">
                  <c:v>0.13800000000000001</c:v>
                </c:pt>
                <c:pt idx="69">
                  <c:v>0.14000000000000001</c:v>
                </c:pt>
                <c:pt idx="70">
                  <c:v>0.14199999999999999</c:v>
                </c:pt>
                <c:pt idx="71">
                  <c:v>0.14399999999999999</c:v>
                </c:pt>
                <c:pt idx="72">
                  <c:v>0.14599999999999999</c:v>
                </c:pt>
                <c:pt idx="73">
                  <c:v>0.14799999999999999</c:v>
                </c:pt>
                <c:pt idx="74">
                  <c:v>0.15</c:v>
                </c:pt>
                <c:pt idx="75">
                  <c:v>0.152</c:v>
                </c:pt>
                <c:pt idx="76">
                  <c:v>0.154</c:v>
                </c:pt>
                <c:pt idx="77">
                  <c:v>0.156</c:v>
                </c:pt>
                <c:pt idx="78">
                  <c:v>0.158</c:v>
                </c:pt>
                <c:pt idx="79">
                  <c:v>0.16</c:v>
                </c:pt>
                <c:pt idx="80">
                  <c:v>0.16200000000000001</c:v>
                </c:pt>
                <c:pt idx="81">
                  <c:v>0.16400000000000001</c:v>
                </c:pt>
                <c:pt idx="82">
                  <c:v>0.16600000000000001</c:v>
                </c:pt>
                <c:pt idx="83">
                  <c:v>0.16800000000000001</c:v>
                </c:pt>
                <c:pt idx="84">
                  <c:v>0.17</c:v>
                </c:pt>
                <c:pt idx="85">
                  <c:v>0.17199999999999999</c:v>
                </c:pt>
                <c:pt idx="86">
                  <c:v>0.17399999999999999</c:v>
                </c:pt>
                <c:pt idx="87">
                  <c:v>0.17599999999999999</c:v>
                </c:pt>
                <c:pt idx="88">
                  <c:v>0.17799999999999999</c:v>
                </c:pt>
                <c:pt idx="89">
                  <c:v>0.18</c:v>
                </c:pt>
                <c:pt idx="90">
                  <c:v>0.182</c:v>
                </c:pt>
                <c:pt idx="91">
                  <c:v>0.184</c:v>
                </c:pt>
                <c:pt idx="92">
                  <c:v>0.186</c:v>
                </c:pt>
                <c:pt idx="93">
                  <c:v>0.188</c:v>
                </c:pt>
                <c:pt idx="94">
                  <c:v>0.19</c:v>
                </c:pt>
                <c:pt idx="95">
                  <c:v>0.192</c:v>
                </c:pt>
                <c:pt idx="96">
                  <c:v>0.19400000000000001</c:v>
                </c:pt>
                <c:pt idx="97">
                  <c:v>0.19600000000000001</c:v>
                </c:pt>
                <c:pt idx="98">
                  <c:v>0.19800000000000001</c:v>
                </c:pt>
                <c:pt idx="99">
                  <c:v>0.2</c:v>
                </c:pt>
                <c:pt idx="100">
                  <c:v>0.20200000000000001</c:v>
                </c:pt>
                <c:pt idx="101">
                  <c:v>0.20399999999999999</c:v>
                </c:pt>
                <c:pt idx="102">
                  <c:v>0.20599999999999999</c:v>
                </c:pt>
                <c:pt idx="103">
                  <c:v>0.20799999999999999</c:v>
                </c:pt>
                <c:pt idx="104">
                  <c:v>0.21</c:v>
                </c:pt>
                <c:pt idx="105">
                  <c:v>0.21199999999999999</c:v>
                </c:pt>
                <c:pt idx="106">
                  <c:v>0.214</c:v>
                </c:pt>
                <c:pt idx="107">
                  <c:v>0.216</c:v>
                </c:pt>
                <c:pt idx="108">
                  <c:v>0.218</c:v>
                </c:pt>
                <c:pt idx="109">
                  <c:v>0.22</c:v>
                </c:pt>
                <c:pt idx="110">
                  <c:v>0.222</c:v>
                </c:pt>
                <c:pt idx="111">
                  <c:v>0.224</c:v>
                </c:pt>
                <c:pt idx="112">
                  <c:v>0.22600000000000001</c:v>
                </c:pt>
                <c:pt idx="113">
                  <c:v>0.22800000000000001</c:v>
                </c:pt>
                <c:pt idx="114">
                  <c:v>0.23</c:v>
                </c:pt>
                <c:pt idx="115">
                  <c:v>0.23200000000000001</c:v>
                </c:pt>
                <c:pt idx="116">
                  <c:v>0.23400000000000001</c:v>
                </c:pt>
                <c:pt idx="117">
                  <c:v>0.23599999999999999</c:v>
                </c:pt>
                <c:pt idx="118">
                  <c:v>0.23799999999999999</c:v>
                </c:pt>
                <c:pt idx="119">
                  <c:v>0.24</c:v>
                </c:pt>
              </c:numCache>
            </c:numRef>
          </c:xVal>
          <c:yVal>
            <c:numRef>
              <c:f>'[ParticleNumInDie_suction vs gravity.xlsx]Sheet1'!$F$4:$F$123</c:f>
              <c:numCache>
                <c:formatCode>General</c:formatCode>
                <c:ptCount val="120"/>
                <c:pt idx="1">
                  <c:v>0</c:v>
                </c:pt>
                <c:pt idx="2">
                  <c:v>124500</c:v>
                </c:pt>
                <c:pt idx="3">
                  <c:v>602000</c:v>
                </c:pt>
                <c:pt idx="4">
                  <c:v>178000</c:v>
                </c:pt>
                <c:pt idx="5">
                  <c:v>519000</c:v>
                </c:pt>
                <c:pt idx="6">
                  <c:v>564000</c:v>
                </c:pt>
                <c:pt idx="7">
                  <c:v>382000</c:v>
                </c:pt>
                <c:pt idx="8">
                  <c:v>463000.00000000041</c:v>
                </c:pt>
                <c:pt idx="9">
                  <c:v>563999.99999999953</c:v>
                </c:pt>
                <c:pt idx="10">
                  <c:v>560000.00000000047</c:v>
                </c:pt>
                <c:pt idx="11">
                  <c:v>579999.99999999953</c:v>
                </c:pt>
                <c:pt idx="12">
                  <c:v>558000.00000000047</c:v>
                </c:pt>
                <c:pt idx="13">
                  <c:v>582499.99999999953</c:v>
                </c:pt>
                <c:pt idx="14">
                  <c:v>589000.00000000047</c:v>
                </c:pt>
                <c:pt idx="15">
                  <c:v>631999.99999999942</c:v>
                </c:pt>
                <c:pt idx="16">
                  <c:v>605999.99999999942</c:v>
                </c:pt>
                <c:pt idx="17">
                  <c:v>613500.00000000163</c:v>
                </c:pt>
                <c:pt idx="18">
                  <c:v>605499.99999999942</c:v>
                </c:pt>
                <c:pt idx="19">
                  <c:v>614499.99999999942</c:v>
                </c:pt>
                <c:pt idx="20">
                  <c:v>619999.99999999942</c:v>
                </c:pt>
                <c:pt idx="21">
                  <c:v>623000.00000000163</c:v>
                </c:pt>
                <c:pt idx="22">
                  <c:v>631999.99999999942</c:v>
                </c:pt>
                <c:pt idx="23">
                  <c:v>616499.99999999942</c:v>
                </c:pt>
                <c:pt idx="24">
                  <c:v>622499.99999999942</c:v>
                </c:pt>
                <c:pt idx="25">
                  <c:v>625000.00000000163</c:v>
                </c:pt>
                <c:pt idx="26">
                  <c:v>634499.99999999942</c:v>
                </c:pt>
                <c:pt idx="27">
                  <c:v>631999.99999999942</c:v>
                </c:pt>
                <c:pt idx="28">
                  <c:v>624999.99999999942</c:v>
                </c:pt>
                <c:pt idx="29">
                  <c:v>626000.00000000163</c:v>
                </c:pt>
                <c:pt idx="30">
                  <c:v>621999.99999999942</c:v>
                </c:pt>
                <c:pt idx="31">
                  <c:v>596499.99999999942</c:v>
                </c:pt>
                <c:pt idx="32">
                  <c:v>616999.99999999942</c:v>
                </c:pt>
                <c:pt idx="33">
                  <c:v>601499.99999999942</c:v>
                </c:pt>
                <c:pt idx="34">
                  <c:v>613999.99999999942</c:v>
                </c:pt>
                <c:pt idx="35">
                  <c:v>604500.00000000361</c:v>
                </c:pt>
                <c:pt idx="36">
                  <c:v>595999.99999999942</c:v>
                </c:pt>
                <c:pt idx="37">
                  <c:v>610999.99999999942</c:v>
                </c:pt>
                <c:pt idx="38">
                  <c:v>594499.99999999942</c:v>
                </c:pt>
                <c:pt idx="39">
                  <c:v>602999.99999999942</c:v>
                </c:pt>
                <c:pt idx="40">
                  <c:v>595999.99999999942</c:v>
                </c:pt>
                <c:pt idx="41">
                  <c:v>599999.99999999942</c:v>
                </c:pt>
                <c:pt idx="42">
                  <c:v>586000.00000000349</c:v>
                </c:pt>
                <c:pt idx="43">
                  <c:v>601999.99999999942</c:v>
                </c:pt>
                <c:pt idx="44">
                  <c:v>592999.99999999942</c:v>
                </c:pt>
                <c:pt idx="45">
                  <c:v>589999.99999999942</c:v>
                </c:pt>
                <c:pt idx="46">
                  <c:v>588499.99999999953</c:v>
                </c:pt>
                <c:pt idx="47">
                  <c:v>594999.99999999942</c:v>
                </c:pt>
                <c:pt idx="48">
                  <c:v>594999.99999999942</c:v>
                </c:pt>
                <c:pt idx="49">
                  <c:v>601999.99999999942</c:v>
                </c:pt>
                <c:pt idx="50">
                  <c:v>587500.00000000361</c:v>
                </c:pt>
                <c:pt idx="51">
                  <c:v>590499.99999999942</c:v>
                </c:pt>
                <c:pt idx="52">
                  <c:v>594499.99999999942</c:v>
                </c:pt>
                <c:pt idx="53">
                  <c:v>590499.99999999942</c:v>
                </c:pt>
                <c:pt idx="54">
                  <c:v>606499.99999999942</c:v>
                </c:pt>
                <c:pt idx="55">
                  <c:v>586499.99999999953</c:v>
                </c:pt>
                <c:pt idx="56">
                  <c:v>601499.99999999942</c:v>
                </c:pt>
                <c:pt idx="57">
                  <c:v>613499.99999999942</c:v>
                </c:pt>
                <c:pt idx="58">
                  <c:v>608000.00000000373</c:v>
                </c:pt>
                <c:pt idx="59">
                  <c:v>616499.99999999942</c:v>
                </c:pt>
                <c:pt idx="60">
                  <c:v>619499.99999999942</c:v>
                </c:pt>
                <c:pt idx="61">
                  <c:v>613499.99999999942</c:v>
                </c:pt>
                <c:pt idx="62">
                  <c:v>647499.99999999942</c:v>
                </c:pt>
                <c:pt idx="63">
                  <c:v>624499.99999999942</c:v>
                </c:pt>
                <c:pt idx="64">
                  <c:v>642999.99999999942</c:v>
                </c:pt>
                <c:pt idx="65">
                  <c:v>650499.99999999942</c:v>
                </c:pt>
                <c:pt idx="66">
                  <c:v>661999.99999999942</c:v>
                </c:pt>
                <c:pt idx="67">
                  <c:v>669499.99999999942</c:v>
                </c:pt>
                <c:pt idx="68">
                  <c:v>684999.99999999942</c:v>
                </c:pt>
                <c:pt idx="69">
                  <c:v>710499.99999999942</c:v>
                </c:pt>
                <c:pt idx="70">
                  <c:v>696500.00000000908</c:v>
                </c:pt>
                <c:pt idx="71">
                  <c:v>733499.9999999993</c:v>
                </c:pt>
                <c:pt idx="72">
                  <c:v>766999.9999999993</c:v>
                </c:pt>
                <c:pt idx="73">
                  <c:v>751499.9999999993</c:v>
                </c:pt>
                <c:pt idx="74">
                  <c:v>772999.9999999993</c:v>
                </c:pt>
                <c:pt idx="75">
                  <c:v>809499.9999999993</c:v>
                </c:pt>
                <c:pt idx="76">
                  <c:v>836999.9999999993</c:v>
                </c:pt>
                <c:pt idx="77">
                  <c:v>872999.99999999919</c:v>
                </c:pt>
                <c:pt idx="78">
                  <c:v>892999.99999999919</c:v>
                </c:pt>
                <c:pt idx="79">
                  <c:v>935499.99999999919</c:v>
                </c:pt>
                <c:pt idx="80">
                  <c:v>984499.99999999907</c:v>
                </c:pt>
                <c:pt idx="81">
                  <c:v>1033999.9999999991</c:v>
                </c:pt>
                <c:pt idx="82">
                  <c:v>1079499.9999999991</c:v>
                </c:pt>
                <c:pt idx="83">
                  <c:v>1119499.9999999991</c:v>
                </c:pt>
                <c:pt idx="84">
                  <c:v>1160499.9999999991</c:v>
                </c:pt>
                <c:pt idx="85">
                  <c:v>1224000.0000000158</c:v>
                </c:pt>
                <c:pt idx="86">
                  <c:v>1232499.9999999988</c:v>
                </c:pt>
                <c:pt idx="87">
                  <c:v>1291999.9999999988</c:v>
                </c:pt>
                <c:pt idx="88">
                  <c:v>1298499.9999999988</c:v>
                </c:pt>
                <c:pt idx="89">
                  <c:v>1321999.9999999988</c:v>
                </c:pt>
                <c:pt idx="90">
                  <c:v>1316999.9999999988</c:v>
                </c:pt>
                <c:pt idx="91">
                  <c:v>1311499.9999999988</c:v>
                </c:pt>
                <c:pt idx="92">
                  <c:v>1260499.9999999988</c:v>
                </c:pt>
                <c:pt idx="93">
                  <c:v>1160999.9999999991</c:v>
                </c:pt>
                <c:pt idx="94">
                  <c:v>1048499.9999999991</c:v>
                </c:pt>
                <c:pt idx="95">
                  <c:v>896999.99999999919</c:v>
                </c:pt>
                <c:pt idx="96">
                  <c:v>774999.9999999993</c:v>
                </c:pt>
                <c:pt idx="97">
                  <c:v>693999.99999999942</c:v>
                </c:pt>
                <c:pt idx="98">
                  <c:v>610499.99999999942</c:v>
                </c:pt>
                <c:pt idx="99">
                  <c:v>559999.99999999953</c:v>
                </c:pt>
                <c:pt idx="100">
                  <c:v>509999.99999999953</c:v>
                </c:pt>
                <c:pt idx="101">
                  <c:v>458500.00000000594</c:v>
                </c:pt>
                <c:pt idx="102">
                  <c:v>412499.99999999965</c:v>
                </c:pt>
                <c:pt idx="103">
                  <c:v>370499.99999999965</c:v>
                </c:pt>
                <c:pt idx="104">
                  <c:v>298499.99999999971</c:v>
                </c:pt>
                <c:pt idx="105">
                  <c:v>229499.9999999998</c:v>
                </c:pt>
                <c:pt idx="106">
                  <c:v>165999.99999999985</c:v>
                </c:pt>
                <c:pt idx="107">
                  <c:v>124999.99999999988</c:v>
                </c:pt>
                <c:pt idx="108">
                  <c:v>74999.999999999927</c:v>
                </c:pt>
                <c:pt idx="109">
                  <c:v>36499.999999999971</c:v>
                </c:pt>
                <c:pt idx="110">
                  <c:v>21499.999999999982</c:v>
                </c:pt>
                <c:pt idx="111">
                  <c:v>16499.999999999985</c:v>
                </c:pt>
                <c:pt idx="112">
                  <c:v>16999.999999999985</c:v>
                </c:pt>
                <c:pt idx="113">
                  <c:v>15499.999999999985</c:v>
                </c:pt>
                <c:pt idx="114">
                  <c:v>7999.9999999999927</c:v>
                </c:pt>
                <c:pt idx="115">
                  <c:v>13499.999999999987</c:v>
                </c:pt>
                <c:pt idx="116">
                  <c:v>8999.9999999999927</c:v>
                </c:pt>
                <c:pt idx="117">
                  <c:v>7000.0000000000909</c:v>
                </c:pt>
                <c:pt idx="118">
                  <c:v>8999.9999999999927</c:v>
                </c:pt>
                <c:pt idx="119">
                  <c:v>11999.999999999989</c:v>
                </c:pt>
              </c:numCache>
            </c:numRef>
          </c:yVal>
          <c:smooth val="1"/>
          <c:extLst>
            <c:ext xmlns:c16="http://schemas.microsoft.com/office/drawing/2014/chart" uri="{C3380CC4-5D6E-409C-BE32-E72D297353CC}">
              <c16:uniqueId val="{00000002-C611-478A-B487-E9B70BFAE5BA}"/>
            </c:ext>
          </c:extLst>
        </c:ser>
        <c:ser>
          <c:idx val="3"/>
          <c:order val="2"/>
          <c:tx>
            <c:v>補助線</c:v>
          </c:tx>
          <c:spPr>
            <a:ln w="19050" cap="rnd">
              <a:solidFill>
                <a:schemeClr val="tx1">
                  <a:lumMod val="50000"/>
                  <a:lumOff val="50000"/>
                </a:schemeClr>
              </a:solidFill>
              <a:prstDash val="sysDot"/>
              <a:round/>
            </a:ln>
            <a:effectLst/>
          </c:spPr>
          <c:marker>
            <c:symbol val="none"/>
          </c:marker>
          <c:xVal>
            <c:numRef>
              <c:f>'[ParticleNumInDie_suction vs gravity.xlsx]Sheet1'!$G$2:$G$3</c:f>
              <c:numCache>
                <c:formatCode>General</c:formatCode>
                <c:ptCount val="2"/>
                <c:pt idx="0">
                  <c:v>6.6666660000000003E-2</c:v>
                </c:pt>
                <c:pt idx="1">
                  <c:v>6.6666660000000003E-2</c:v>
                </c:pt>
              </c:numCache>
            </c:numRef>
          </c:xVal>
          <c:yVal>
            <c:numRef>
              <c:f>'[ParticleNumInDie_suction vs gravity.xlsx]Sheet1'!$H$2:$H$3</c:f>
              <c:numCache>
                <c:formatCode>General</c:formatCode>
                <c:ptCount val="2"/>
                <c:pt idx="0">
                  <c:v>0</c:v>
                </c:pt>
                <c:pt idx="1">
                  <c:v>1600000</c:v>
                </c:pt>
              </c:numCache>
            </c:numRef>
          </c:yVal>
          <c:smooth val="1"/>
          <c:extLst>
            <c:ext xmlns:c16="http://schemas.microsoft.com/office/drawing/2014/chart" uri="{C3380CC4-5D6E-409C-BE32-E72D297353CC}">
              <c16:uniqueId val="{00000003-C611-478A-B487-E9B70BFAE5BA}"/>
            </c:ext>
          </c:extLst>
        </c:ser>
        <c:dLbls>
          <c:showLegendKey val="0"/>
          <c:showVal val="0"/>
          <c:showCatName val="0"/>
          <c:showSerName val="0"/>
          <c:showPercent val="0"/>
          <c:showBubbleSize val="0"/>
        </c:dLbls>
        <c:axId val="523475024"/>
        <c:axId val="523476144"/>
      </c:scatterChart>
      <c:valAx>
        <c:axId val="523475024"/>
        <c:scaling>
          <c:orientation val="minMax"/>
          <c:max val="0.24000000000000002"/>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時間</a:t>
                </a:r>
                <a:r>
                  <a:rPr lang="en-US" altLang="ja-JP"/>
                  <a:t>[s]</a:t>
                </a:r>
                <a:endParaRPr lang="ja-JP" altLang="en-US"/>
              </a:p>
            </c:rich>
          </c:tx>
          <c:layout>
            <c:manualLayout>
              <c:xMode val="edge"/>
              <c:yMode val="edge"/>
              <c:x val="0.4707352891236315"/>
              <c:y val="0.91977538117432667"/>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23476144"/>
        <c:crosses val="autoZero"/>
        <c:crossBetween val="midCat"/>
        <c:majorUnit val="4.0000000000000008E-2"/>
      </c:valAx>
      <c:valAx>
        <c:axId val="523476144"/>
        <c:scaling>
          <c:orientation val="minMax"/>
          <c:max val="1600000"/>
          <c:min val="0"/>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a:t>変化率 </a:t>
                </a:r>
                <a:r>
                  <a:rPr lang="en-US" altLang="ja-JP"/>
                  <a:t>[</a:t>
                </a:r>
                <a:r>
                  <a:rPr lang="en-US" altLang="ja-JP" baseline="0"/>
                  <a:t>1</a:t>
                </a:r>
                <a:r>
                  <a:rPr lang="en-US" altLang="ja-JP"/>
                  <a:t>/s]</a:t>
                </a:r>
                <a:endParaRPr lang="ja-JP" altLang="en-US"/>
              </a:p>
            </c:rich>
          </c:tx>
          <c:layout>
            <c:manualLayout>
              <c:xMode val="edge"/>
              <c:yMode val="edge"/>
              <c:x val="3.2396858971466692E-2"/>
              <c:y val="2.6677528364140432E-2"/>
            </c:manualLayout>
          </c:layout>
          <c:overlay val="0"/>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23475024"/>
        <c:crosses val="autoZero"/>
        <c:crossBetween val="midCat"/>
      </c:valAx>
      <c:spPr>
        <a:noFill/>
        <a:ln>
          <a:noFill/>
        </a:ln>
        <a:effectLst/>
      </c:spPr>
    </c:plotArea>
    <c:legend>
      <c:legendPos val="r"/>
      <c:legendEntry>
        <c:idx val="2"/>
        <c:delete val="1"/>
      </c:legendEntry>
      <c:layout>
        <c:manualLayout>
          <c:xMode val="edge"/>
          <c:yMode val="edge"/>
          <c:x val="0.67477694014730805"/>
          <c:y val="0.12366593407481939"/>
          <c:w val="0.26703395683239534"/>
          <c:h val="0.1016344824949693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0.33872</cdr:x>
      <cdr:y>0.76168</cdr:y>
    </cdr:from>
    <cdr:to>
      <cdr:x>0.59385</cdr:x>
      <cdr:y>0.82425</cdr:y>
    </cdr:to>
    <cdr:sp macro="" textlink="">
      <cdr:nvSpPr>
        <cdr:cNvPr id="2" name="テキスト ボックス 1"/>
        <cdr:cNvSpPr txBox="1"/>
      </cdr:nvSpPr>
      <cdr:spPr>
        <a:xfrm xmlns:a="http://schemas.openxmlformats.org/drawingml/2006/main">
          <a:off x="2196484" y="3287424"/>
          <a:ext cx="1654411" cy="27005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altLang="ja-JP" sz="1100" dirty="0"/>
            <a:t>Punch</a:t>
          </a:r>
          <a:r>
            <a:rPr lang="ja-JP" altLang="en-US" sz="1100" dirty="0"/>
            <a:t>落下終了時刻</a:t>
          </a:r>
        </a:p>
      </cdr:txBody>
    </cdr:sp>
  </cdr:relSizeAnchor>
</c:userShapes>
</file>

<file path=ppt/drawings/drawing2.xml><?xml version="1.0" encoding="utf-8"?>
<c:userShapes xmlns:c="http://schemas.openxmlformats.org/drawingml/2006/chart">
  <cdr:relSizeAnchor xmlns:cdr="http://schemas.openxmlformats.org/drawingml/2006/chartDrawing">
    <cdr:from>
      <cdr:x>0.35485</cdr:x>
      <cdr:y>0.77136</cdr:y>
    </cdr:from>
    <cdr:to>
      <cdr:x>0.60998</cdr:x>
      <cdr:y>0.83394</cdr:y>
    </cdr:to>
    <cdr:sp macro="" textlink="">
      <cdr:nvSpPr>
        <cdr:cNvPr id="2" name="テキスト ボックス 1"/>
        <cdr:cNvSpPr txBox="1"/>
      </cdr:nvSpPr>
      <cdr:spPr>
        <a:xfrm xmlns:a="http://schemas.openxmlformats.org/drawingml/2006/main">
          <a:off x="2293666" y="3329246"/>
          <a:ext cx="1649093" cy="27005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altLang="ja-JP" dirty="0"/>
            <a:t>Punch</a:t>
          </a:r>
          <a:r>
            <a:rPr lang="ja-JP" altLang="en-US" sz="1100" dirty="0"/>
            <a:t>落下終了時刻</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69F1FD37-6DAB-4D5B-B882-0C4E6DA7C29B}"/>
              </a:ext>
            </a:extLst>
          </p:cNvPr>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BE3C814E-B2F6-40E6-B388-A7F3E417A2B1}"/>
              </a:ext>
            </a:extLst>
          </p:cNvPr>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C9E6B068-CA77-465F-B853-131E91E43C2A}" type="datetimeFigureOut">
              <a:rPr kumimoji="1" lang="ja-JP" altLang="en-US" smtClean="0"/>
              <a:t>2018/11/19</a:t>
            </a:fld>
            <a:endParaRPr kumimoji="1" lang="ja-JP" altLang="en-US"/>
          </a:p>
        </p:txBody>
      </p:sp>
      <p:sp>
        <p:nvSpPr>
          <p:cNvPr id="4" name="フッター プレースホルダー 3">
            <a:extLst>
              <a:ext uri="{FF2B5EF4-FFF2-40B4-BE49-F238E27FC236}">
                <a16:creationId xmlns:a16="http://schemas.microsoft.com/office/drawing/2014/main" id="{2BECDF04-0860-4526-9589-6D4F86A48C2E}"/>
              </a:ext>
            </a:extLst>
          </p:cNvPr>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A5E24D40-11DD-4646-ABD1-9C1D69A48CA7}"/>
              </a:ext>
            </a:extLst>
          </p:cNvPr>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61C47AEE-050C-4631-9C80-FFB2CD464881}" type="slidenum">
              <a:rPr kumimoji="1" lang="ja-JP" altLang="en-US" smtClean="0"/>
              <a:t>‹#›</a:t>
            </a:fld>
            <a:endParaRPr kumimoji="1" lang="ja-JP" altLang="en-US"/>
          </a:p>
        </p:txBody>
      </p:sp>
    </p:spTree>
    <p:extLst>
      <p:ext uri="{BB962C8B-B14F-4D97-AF65-F5344CB8AC3E}">
        <p14:creationId xmlns:p14="http://schemas.microsoft.com/office/powerpoint/2010/main" val="410075993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BE4B064D-3982-4EE3-96E7-89935AE1D9FC}" type="datetimeFigureOut">
              <a:rPr kumimoji="1" lang="ja-JP" altLang="en-US" smtClean="0"/>
              <a:t>2018/11/19</a:t>
            </a:fld>
            <a:endParaRPr kumimoji="1" lang="ja-JP" altLang="en-US"/>
          </a:p>
        </p:txBody>
      </p:sp>
      <p:sp>
        <p:nvSpPr>
          <p:cNvPr id="4" name="スライド イメージ プレースホルダー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1961AA7D-5DAA-4ADA-AE8E-B5D38383174B}" type="slidenum">
              <a:rPr kumimoji="1" lang="ja-JP" altLang="en-US" smtClean="0"/>
              <a:t>‹#›</a:t>
            </a:fld>
            <a:endParaRPr kumimoji="1" lang="ja-JP" altLang="en-US"/>
          </a:p>
        </p:txBody>
      </p:sp>
    </p:spTree>
    <p:extLst>
      <p:ext uri="{BB962C8B-B14F-4D97-AF65-F5344CB8AC3E}">
        <p14:creationId xmlns:p14="http://schemas.microsoft.com/office/powerpoint/2010/main" val="6128384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コンテンツ">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58EF79F0-5B50-49E0-93FF-FA40F8CC271A}"/>
              </a:ext>
            </a:extLst>
          </p:cNvPr>
          <p:cNvSpPr>
            <a:spLocks noGrp="1"/>
          </p:cNvSpPr>
          <p:nvPr>
            <p:ph type="sldNum" sz="quarter" idx="12"/>
          </p:nvPr>
        </p:nvSpPr>
        <p:spPr/>
        <p:txBody>
          <a:bodyPr/>
          <a:lstStyle/>
          <a:p>
            <a:fld id="{B63654C5-1636-4F20-A03F-ECD4CCF9462E}" type="slidenum">
              <a:rPr kumimoji="1" lang="ja-JP" altLang="en-US" smtClean="0"/>
              <a:t>‹#›</a:t>
            </a:fld>
            <a:endParaRPr kumimoji="1" lang="ja-JP" altLang="en-US"/>
          </a:p>
        </p:txBody>
      </p:sp>
      <p:sp>
        <p:nvSpPr>
          <p:cNvPr id="5" name="フッター プレースホルダー 4">
            <a:extLst>
              <a:ext uri="{FF2B5EF4-FFF2-40B4-BE49-F238E27FC236}">
                <a16:creationId xmlns:a16="http://schemas.microsoft.com/office/drawing/2014/main" id="{478DCEB9-C420-4271-9759-C95B60DC0DA3}"/>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
        <p:nvSpPr>
          <p:cNvPr id="6" name="タイトル 1">
            <a:extLst>
              <a:ext uri="{FF2B5EF4-FFF2-40B4-BE49-F238E27FC236}">
                <a16:creationId xmlns:a16="http://schemas.microsoft.com/office/drawing/2014/main" id="{00D422D2-435C-4F24-B185-C5AB3D9BF308}"/>
              </a:ext>
            </a:extLst>
          </p:cNvPr>
          <p:cNvSpPr>
            <a:spLocks noGrp="1"/>
          </p:cNvSpPr>
          <p:nvPr>
            <p:ph type="title"/>
          </p:nvPr>
        </p:nvSpPr>
        <p:spPr>
          <a:xfrm>
            <a:off x="380999" y="0"/>
            <a:ext cx="9976513" cy="1064469"/>
          </a:xfrm>
        </p:spPr>
        <p:txBody>
          <a:bodyPr/>
          <a:lstStyle/>
          <a:p>
            <a:r>
              <a:rPr kumimoji="1" lang="ja-JP" altLang="en-US"/>
              <a:t>マスター タイトルの書式設定</a:t>
            </a:r>
          </a:p>
        </p:txBody>
      </p:sp>
      <p:sp>
        <p:nvSpPr>
          <p:cNvPr id="7" name="コンテンツ プレースホルダー 2">
            <a:extLst>
              <a:ext uri="{FF2B5EF4-FFF2-40B4-BE49-F238E27FC236}">
                <a16:creationId xmlns:a16="http://schemas.microsoft.com/office/drawing/2014/main" id="{D484A4A3-1C7F-4EBA-B6BB-4A6E2E9335B4}"/>
              </a:ext>
            </a:extLst>
          </p:cNvPr>
          <p:cNvSpPr>
            <a:spLocks noGrp="1"/>
          </p:cNvSpPr>
          <p:nvPr>
            <p:ph idx="1"/>
          </p:nvPr>
        </p:nvSpPr>
        <p:spPr>
          <a:xfrm>
            <a:off x="715370" y="1466626"/>
            <a:ext cx="10515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3876405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1871EE-8ABF-44E2-BF9C-448CE891E61D}"/>
              </a:ext>
            </a:extLst>
          </p:cNvPr>
          <p:cNvSpPr>
            <a:spLocks noGrp="1"/>
          </p:cNvSpPr>
          <p:nvPr>
            <p:ph type="title"/>
          </p:nvPr>
        </p:nvSpPr>
        <p:spPr/>
        <p:txBody>
          <a:bodyPr/>
          <a:lstStyle/>
          <a:p>
            <a:r>
              <a:rPr kumimoji="1" lang="ja-JP" altLang="en-US"/>
              <a:t>マスター タイトルの書式設定</a:t>
            </a:r>
          </a:p>
        </p:txBody>
      </p:sp>
      <p:sp>
        <p:nvSpPr>
          <p:cNvPr id="5" name="スライド番号プレースホルダー 4">
            <a:extLst>
              <a:ext uri="{FF2B5EF4-FFF2-40B4-BE49-F238E27FC236}">
                <a16:creationId xmlns:a16="http://schemas.microsoft.com/office/drawing/2014/main" id="{903B8391-438B-44F5-A89E-A220E13BD99D}"/>
              </a:ext>
            </a:extLst>
          </p:cNvPr>
          <p:cNvSpPr>
            <a:spLocks noGrp="1"/>
          </p:cNvSpPr>
          <p:nvPr>
            <p:ph type="sldNum" sz="quarter" idx="12"/>
          </p:nvPr>
        </p:nvSpPr>
        <p:spPr>
          <a:xfrm>
            <a:off x="9270435" y="6378119"/>
            <a:ext cx="2743200" cy="365125"/>
          </a:xfrm>
          <a:prstGeom prst="rect">
            <a:avLst/>
          </a:prstGeom>
        </p:spPr>
        <p:txBody>
          <a:bodyPr/>
          <a:lstStyle/>
          <a:p>
            <a:fld id="{B63654C5-1636-4F20-A03F-ECD4CCF9462E}" type="slidenum">
              <a:rPr kumimoji="1" lang="ja-JP" altLang="en-US" smtClean="0"/>
              <a:t>‹#›</a:t>
            </a:fld>
            <a:endParaRPr kumimoji="1" lang="ja-JP" altLang="en-US"/>
          </a:p>
        </p:txBody>
      </p:sp>
      <p:sp>
        <p:nvSpPr>
          <p:cNvPr id="6" name="フッター プレースホルダー 4">
            <a:extLst>
              <a:ext uri="{FF2B5EF4-FFF2-40B4-BE49-F238E27FC236}">
                <a16:creationId xmlns:a16="http://schemas.microsoft.com/office/drawing/2014/main" id="{BB8622E9-FF08-4F79-9EDB-8E0F6A258ED4}"/>
              </a:ext>
            </a:extLst>
          </p:cNvPr>
          <p:cNvSpPr txBox="1">
            <a:spLocks/>
          </p:cNvSpPr>
          <p:nvPr userDrawn="1"/>
        </p:nvSpPr>
        <p:spPr>
          <a:xfrm>
            <a:off x="715370" y="6378119"/>
            <a:ext cx="5503270" cy="365125"/>
          </a:xfrm>
          <a:prstGeom prst="rect">
            <a:avLst/>
          </a:prstGeom>
        </p:spPr>
        <p:txBody>
          <a:bodyPr vert="horz" lIns="91440" tIns="45720" rIns="91440" bIns="45720" rtlCol="0" anchor="ctr"/>
          <a:lstStyle>
            <a:defPPr>
              <a:defRPr lang="ja-JP"/>
            </a:defPPr>
            <a:lvl1pPr marL="0" algn="l" defTabSz="914400" rtl="0" eaLnBrk="1" latinLnBrk="0" hangingPunct="1">
              <a:defRPr kumimoji="1" sz="1200" kern="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Tree>
    <p:extLst>
      <p:ext uri="{BB962C8B-B14F-4D97-AF65-F5344CB8AC3E}">
        <p14:creationId xmlns:p14="http://schemas.microsoft.com/office/powerpoint/2010/main" val="367589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58EF79F0-5B50-49E0-93FF-FA40F8CC271A}"/>
              </a:ext>
            </a:extLst>
          </p:cNvPr>
          <p:cNvSpPr>
            <a:spLocks noGrp="1"/>
          </p:cNvSpPr>
          <p:nvPr>
            <p:ph type="sldNum" sz="quarter" idx="12"/>
          </p:nvPr>
        </p:nvSpPr>
        <p:spPr>
          <a:xfrm>
            <a:off x="9270435" y="6378119"/>
            <a:ext cx="2743200" cy="365125"/>
          </a:xfrm>
          <a:prstGeom prst="rect">
            <a:avLst/>
          </a:prstGeom>
        </p:spPr>
        <p:txBody>
          <a:bodyPr/>
          <a:lstStyle/>
          <a:p>
            <a:fld id="{B63654C5-1636-4F20-A03F-ECD4CCF9462E}" type="slidenum">
              <a:rPr kumimoji="1" lang="ja-JP" altLang="en-US" smtClean="0"/>
              <a:t>‹#›</a:t>
            </a:fld>
            <a:endParaRPr kumimoji="1" lang="ja-JP" altLang="en-US"/>
          </a:p>
        </p:txBody>
      </p:sp>
      <p:sp>
        <p:nvSpPr>
          <p:cNvPr id="5" name="フッター プレースホルダー 4">
            <a:extLst>
              <a:ext uri="{FF2B5EF4-FFF2-40B4-BE49-F238E27FC236}">
                <a16:creationId xmlns:a16="http://schemas.microsoft.com/office/drawing/2014/main" id="{2AC48365-EB13-4701-828B-E35DD230FAF1}"/>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Tree>
    <p:extLst>
      <p:ext uri="{BB962C8B-B14F-4D97-AF65-F5344CB8AC3E}">
        <p14:creationId xmlns:p14="http://schemas.microsoft.com/office/powerpoint/2010/main" val="1908380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テキスト">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58EF79F0-5B50-49E0-93FF-FA40F8CC271A}"/>
              </a:ext>
            </a:extLst>
          </p:cNvPr>
          <p:cNvSpPr>
            <a:spLocks noGrp="1"/>
          </p:cNvSpPr>
          <p:nvPr>
            <p:ph type="sldNum" sz="quarter" idx="12"/>
          </p:nvPr>
        </p:nvSpPr>
        <p:spPr/>
        <p:txBody>
          <a:bodyPr/>
          <a:lstStyle/>
          <a:p>
            <a:fld id="{B63654C5-1636-4F20-A03F-ECD4CCF9462E}" type="slidenum">
              <a:rPr kumimoji="1" lang="ja-JP" altLang="en-US" smtClean="0"/>
              <a:t>‹#›</a:t>
            </a:fld>
            <a:endParaRPr kumimoji="1" lang="ja-JP" altLang="en-US"/>
          </a:p>
        </p:txBody>
      </p:sp>
      <p:sp>
        <p:nvSpPr>
          <p:cNvPr id="5" name="フッター プレースホルダー 4">
            <a:extLst>
              <a:ext uri="{FF2B5EF4-FFF2-40B4-BE49-F238E27FC236}">
                <a16:creationId xmlns:a16="http://schemas.microsoft.com/office/drawing/2014/main" id="{478DCEB9-C420-4271-9759-C95B60DC0DA3}"/>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
        <p:nvSpPr>
          <p:cNvPr id="6" name="タイトル 1">
            <a:extLst>
              <a:ext uri="{FF2B5EF4-FFF2-40B4-BE49-F238E27FC236}">
                <a16:creationId xmlns:a16="http://schemas.microsoft.com/office/drawing/2014/main" id="{00D422D2-435C-4F24-B185-C5AB3D9BF308}"/>
              </a:ext>
            </a:extLst>
          </p:cNvPr>
          <p:cNvSpPr>
            <a:spLocks noGrp="1"/>
          </p:cNvSpPr>
          <p:nvPr>
            <p:ph type="title"/>
          </p:nvPr>
        </p:nvSpPr>
        <p:spPr>
          <a:xfrm>
            <a:off x="380999" y="0"/>
            <a:ext cx="9976513" cy="1064469"/>
          </a:xfrm>
        </p:spPr>
        <p:txBody>
          <a:bodyPr/>
          <a:lstStyle/>
          <a:p>
            <a:r>
              <a:rPr kumimoji="1" lang="ja-JP" altLang="en-US"/>
              <a:t>マスター タイトルの書式設定</a:t>
            </a:r>
          </a:p>
        </p:txBody>
      </p:sp>
      <p:sp>
        <p:nvSpPr>
          <p:cNvPr id="7" name="コンテンツ プレースホルダー 2">
            <a:extLst>
              <a:ext uri="{FF2B5EF4-FFF2-40B4-BE49-F238E27FC236}">
                <a16:creationId xmlns:a16="http://schemas.microsoft.com/office/drawing/2014/main" id="{D484A4A3-1C7F-4EBA-B6BB-4A6E2E9335B4}"/>
              </a:ext>
            </a:extLst>
          </p:cNvPr>
          <p:cNvSpPr>
            <a:spLocks noGrp="1"/>
          </p:cNvSpPr>
          <p:nvPr>
            <p:ph idx="1"/>
          </p:nvPr>
        </p:nvSpPr>
        <p:spPr>
          <a:xfrm>
            <a:off x="715370" y="1466626"/>
            <a:ext cx="10515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3258939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動画">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58EF79F0-5B50-49E0-93FF-FA40F8CC271A}"/>
              </a:ext>
            </a:extLst>
          </p:cNvPr>
          <p:cNvSpPr>
            <a:spLocks noGrp="1"/>
          </p:cNvSpPr>
          <p:nvPr>
            <p:ph type="sldNum" sz="quarter" idx="12"/>
          </p:nvPr>
        </p:nvSpPr>
        <p:spPr/>
        <p:txBody>
          <a:bodyPr/>
          <a:lstStyle/>
          <a:p>
            <a:fld id="{B63654C5-1636-4F20-A03F-ECD4CCF9462E}" type="slidenum">
              <a:rPr kumimoji="1" lang="ja-JP" altLang="en-US" smtClean="0"/>
              <a:t>‹#›</a:t>
            </a:fld>
            <a:endParaRPr kumimoji="1" lang="ja-JP" altLang="en-US"/>
          </a:p>
        </p:txBody>
      </p:sp>
      <p:sp>
        <p:nvSpPr>
          <p:cNvPr id="5" name="フッター プレースホルダー 4">
            <a:extLst>
              <a:ext uri="{FF2B5EF4-FFF2-40B4-BE49-F238E27FC236}">
                <a16:creationId xmlns:a16="http://schemas.microsoft.com/office/drawing/2014/main" id="{478DCEB9-C420-4271-9759-C95B60DC0DA3}"/>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
        <p:nvSpPr>
          <p:cNvPr id="6" name="タイトル 1">
            <a:extLst>
              <a:ext uri="{FF2B5EF4-FFF2-40B4-BE49-F238E27FC236}">
                <a16:creationId xmlns:a16="http://schemas.microsoft.com/office/drawing/2014/main" id="{4362682D-B9E0-4794-918C-B2795EF5E51B}"/>
              </a:ext>
            </a:extLst>
          </p:cNvPr>
          <p:cNvSpPr>
            <a:spLocks noGrp="1"/>
          </p:cNvSpPr>
          <p:nvPr>
            <p:ph type="title"/>
          </p:nvPr>
        </p:nvSpPr>
        <p:spPr>
          <a:xfrm>
            <a:off x="380999" y="0"/>
            <a:ext cx="9976513" cy="1064469"/>
          </a:xfrm>
        </p:spPr>
        <p:txBody>
          <a:bodyPr/>
          <a:lstStyle/>
          <a:p>
            <a:r>
              <a:rPr kumimoji="1" lang="ja-JP" altLang="en-US" dirty="0"/>
              <a:t>マスター タイトルの書式設定</a:t>
            </a:r>
          </a:p>
        </p:txBody>
      </p:sp>
      <p:sp>
        <p:nvSpPr>
          <p:cNvPr id="7" name="コンテンツ プレースホルダー 2">
            <a:extLst>
              <a:ext uri="{FF2B5EF4-FFF2-40B4-BE49-F238E27FC236}">
                <a16:creationId xmlns:a16="http://schemas.microsoft.com/office/drawing/2014/main" id="{B4804DEC-C668-439F-A359-E86410B5D519}"/>
              </a:ext>
            </a:extLst>
          </p:cNvPr>
          <p:cNvSpPr>
            <a:spLocks noGrp="1"/>
          </p:cNvSpPr>
          <p:nvPr>
            <p:ph idx="1" hasCustomPrompt="1"/>
          </p:nvPr>
        </p:nvSpPr>
        <p:spPr>
          <a:xfrm>
            <a:off x="374931" y="1348774"/>
            <a:ext cx="1721498" cy="365125"/>
          </a:xfrm>
        </p:spPr>
        <p:txBody>
          <a:bodyPr>
            <a:normAutofit/>
          </a:bodyPr>
          <a:lstStyle>
            <a:lvl1pPr marL="0" indent="0" algn="ctr">
              <a:buNone/>
              <a:defRPr sz="1800" u="sng"/>
            </a:lvl1pPr>
          </a:lstStyle>
          <a:p>
            <a:pPr lvl="0"/>
            <a:r>
              <a:rPr kumimoji="1" lang="en-US" altLang="ja-JP" dirty="0"/>
              <a:t>subtitle</a:t>
            </a:r>
            <a:endParaRPr kumimoji="1" lang="ja-JP" altLang="en-US" dirty="0"/>
          </a:p>
        </p:txBody>
      </p:sp>
      <p:sp>
        <p:nvSpPr>
          <p:cNvPr id="8" name="コンテンツ プレースホルダー 2">
            <a:extLst>
              <a:ext uri="{FF2B5EF4-FFF2-40B4-BE49-F238E27FC236}">
                <a16:creationId xmlns:a16="http://schemas.microsoft.com/office/drawing/2014/main" id="{BD0C7F80-8B3C-458D-8A8F-9D9B758E21E7}"/>
              </a:ext>
            </a:extLst>
          </p:cNvPr>
          <p:cNvSpPr>
            <a:spLocks noGrp="1"/>
          </p:cNvSpPr>
          <p:nvPr>
            <p:ph idx="13" hasCustomPrompt="1"/>
          </p:nvPr>
        </p:nvSpPr>
        <p:spPr>
          <a:xfrm>
            <a:off x="374931" y="3057893"/>
            <a:ext cx="4799235" cy="442267"/>
          </a:xfrm>
        </p:spPr>
        <p:txBody>
          <a:bodyPr>
            <a:noAutofit/>
          </a:bodyPr>
          <a:lstStyle>
            <a:lvl1pPr marL="0" indent="0" algn="l">
              <a:buNone/>
              <a:defRPr sz="2800" u="none"/>
            </a:lvl1pPr>
          </a:lstStyle>
          <a:p>
            <a:pPr lvl="0"/>
            <a:r>
              <a:rPr kumimoji="1" lang="ja-JP" altLang="en-US" dirty="0"/>
              <a:t>・結果</a:t>
            </a:r>
          </a:p>
        </p:txBody>
      </p:sp>
      <p:sp>
        <p:nvSpPr>
          <p:cNvPr id="10" name="メディア プレースホルダー 9">
            <a:extLst>
              <a:ext uri="{FF2B5EF4-FFF2-40B4-BE49-F238E27FC236}">
                <a16:creationId xmlns:a16="http://schemas.microsoft.com/office/drawing/2014/main" id="{EE0CB1EF-2DAD-4B64-9DFA-F8DC33A3467B}"/>
              </a:ext>
            </a:extLst>
          </p:cNvPr>
          <p:cNvSpPr>
            <a:spLocks noGrp="1"/>
          </p:cNvSpPr>
          <p:nvPr>
            <p:ph type="media" sz="quarter" idx="15"/>
          </p:nvPr>
        </p:nvSpPr>
        <p:spPr>
          <a:xfrm>
            <a:off x="5533635" y="1343453"/>
            <a:ext cx="6480000" cy="4320000"/>
          </a:xfrm>
          <a:ln w="19050">
            <a:solidFill>
              <a:srgbClr val="B6EE57"/>
            </a:solidFill>
          </a:ln>
        </p:spPr>
        <p:txBody>
          <a:bodyPr/>
          <a:lstStyle/>
          <a:p>
            <a:endParaRPr kumimoji="1" lang="ja-JP" altLang="en-US" dirty="0"/>
          </a:p>
        </p:txBody>
      </p:sp>
      <p:sp>
        <p:nvSpPr>
          <p:cNvPr id="11" name="コンテンツ プレースホルダー 2">
            <a:extLst>
              <a:ext uri="{FF2B5EF4-FFF2-40B4-BE49-F238E27FC236}">
                <a16:creationId xmlns:a16="http://schemas.microsoft.com/office/drawing/2014/main" id="{924B742D-7AB0-4F5E-AA02-94315E2A4F62}"/>
              </a:ext>
            </a:extLst>
          </p:cNvPr>
          <p:cNvSpPr>
            <a:spLocks noGrp="1"/>
          </p:cNvSpPr>
          <p:nvPr>
            <p:ph idx="16" hasCustomPrompt="1"/>
          </p:nvPr>
        </p:nvSpPr>
        <p:spPr>
          <a:xfrm>
            <a:off x="374931" y="2327487"/>
            <a:ext cx="4799235" cy="442267"/>
          </a:xfrm>
        </p:spPr>
        <p:txBody>
          <a:bodyPr>
            <a:noAutofit/>
          </a:bodyPr>
          <a:lstStyle>
            <a:lvl1pPr marL="0" indent="0" algn="l">
              <a:buNone/>
              <a:defRPr sz="2800" u="none"/>
            </a:lvl1pPr>
          </a:lstStyle>
          <a:p>
            <a:pPr lvl="0"/>
            <a:r>
              <a:rPr kumimoji="1" lang="ja-JP" altLang="en-US" dirty="0"/>
              <a:t>・結果</a:t>
            </a:r>
          </a:p>
        </p:txBody>
      </p:sp>
      <p:sp>
        <p:nvSpPr>
          <p:cNvPr id="12" name="コンテンツ プレースホルダー 2">
            <a:extLst>
              <a:ext uri="{FF2B5EF4-FFF2-40B4-BE49-F238E27FC236}">
                <a16:creationId xmlns:a16="http://schemas.microsoft.com/office/drawing/2014/main" id="{EA637741-BCD0-486B-8AE2-DCE6CCF25574}"/>
              </a:ext>
            </a:extLst>
          </p:cNvPr>
          <p:cNvSpPr>
            <a:spLocks noGrp="1"/>
          </p:cNvSpPr>
          <p:nvPr>
            <p:ph idx="17" hasCustomPrompt="1"/>
          </p:nvPr>
        </p:nvSpPr>
        <p:spPr>
          <a:xfrm>
            <a:off x="374931" y="3788299"/>
            <a:ext cx="4799235" cy="442267"/>
          </a:xfrm>
        </p:spPr>
        <p:txBody>
          <a:bodyPr>
            <a:noAutofit/>
          </a:bodyPr>
          <a:lstStyle>
            <a:lvl1pPr marL="0" indent="0" algn="l">
              <a:buNone/>
              <a:defRPr sz="2800" u="none"/>
            </a:lvl1pPr>
          </a:lstStyle>
          <a:p>
            <a:pPr lvl="0"/>
            <a:r>
              <a:rPr kumimoji="1" lang="ja-JP" altLang="en-US" dirty="0"/>
              <a:t>・結果</a:t>
            </a:r>
          </a:p>
        </p:txBody>
      </p:sp>
      <p:sp>
        <p:nvSpPr>
          <p:cNvPr id="13" name="コンテンツ プレースホルダー 2">
            <a:extLst>
              <a:ext uri="{FF2B5EF4-FFF2-40B4-BE49-F238E27FC236}">
                <a16:creationId xmlns:a16="http://schemas.microsoft.com/office/drawing/2014/main" id="{3D8F2D8D-E3CD-4C66-A69B-FCD92F908EE6}"/>
              </a:ext>
            </a:extLst>
          </p:cNvPr>
          <p:cNvSpPr>
            <a:spLocks noGrp="1"/>
          </p:cNvSpPr>
          <p:nvPr>
            <p:ph idx="18" hasCustomPrompt="1"/>
          </p:nvPr>
        </p:nvSpPr>
        <p:spPr>
          <a:xfrm>
            <a:off x="5533635" y="5803923"/>
            <a:ext cx="1793392" cy="277028"/>
          </a:xfrm>
        </p:spPr>
        <p:txBody>
          <a:bodyPr>
            <a:noAutofit/>
          </a:bodyPr>
          <a:lstStyle>
            <a:lvl1pPr marL="0" indent="0" algn="ctr">
              <a:buNone/>
              <a:defRPr sz="1800" u="none"/>
            </a:lvl1pPr>
          </a:lstStyle>
          <a:p>
            <a:pPr lvl="0"/>
            <a:r>
              <a:rPr kumimoji="1" lang="en-US" altLang="ja-JP" dirty="0"/>
              <a:t>Case-A</a:t>
            </a:r>
            <a:endParaRPr kumimoji="1" lang="ja-JP" altLang="en-US" dirty="0"/>
          </a:p>
        </p:txBody>
      </p:sp>
      <p:sp>
        <p:nvSpPr>
          <p:cNvPr id="14" name="コンテンツ プレースホルダー 2">
            <a:extLst>
              <a:ext uri="{FF2B5EF4-FFF2-40B4-BE49-F238E27FC236}">
                <a16:creationId xmlns:a16="http://schemas.microsoft.com/office/drawing/2014/main" id="{245FF29F-822B-48F5-99CA-290AABC0941D}"/>
              </a:ext>
            </a:extLst>
          </p:cNvPr>
          <p:cNvSpPr>
            <a:spLocks noGrp="1"/>
          </p:cNvSpPr>
          <p:nvPr>
            <p:ph idx="19" hasCustomPrompt="1"/>
          </p:nvPr>
        </p:nvSpPr>
        <p:spPr>
          <a:xfrm>
            <a:off x="7664895" y="5808131"/>
            <a:ext cx="2217480" cy="277028"/>
          </a:xfrm>
        </p:spPr>
        <p:txBody>
          <a:bodyPr>
            <a:noAutofit/>
          </a:bodyPr>
          <a:lstStyle>
            <a:lvl1pPr marL="0" indent="0" algn="ctr">
              <a:buNone/>
              <a:defRPr sz="1800" u="none"/>
            </a:lvl1pPr>
          </a:lstStyle>
          <a:p>
            <a:pPr lvl="0"/>
            <a:r>
              <a:rPr kumimoji="1" lang="en-US" altLang="ja-JP" dirty="0"/>
              <a:t>Case-B</a:t>
            </a:r>
            <a:endParaRPr kumimoji="1" lang="ja-JP" altLang="en-US" dirty="0"/>
          </a:p>
        </p:txBody>
      </p:sp>
      <p:sp>
        <p:nvSpPr>
          <p:cNvPr id="15" name="コンテンツ プレースホルダー 2">
            <a:extLst>
              <a:ext uri="{FF2B5EF4-FFF2-40B4-BE49-F238E27FC236}">
                <a16:creationId xmlns:a16="http://schemas.microsoft.com/office/drawing/2014/main" id="{16CFA23D-EA18-4FEE-90B0-3B579FDA41BB}"/>
              </a:ext>
            </a:extLst>
          </p:cNvPr>
          <p:cNvSpPr>
            <a:spLocks noGrp="1"/>
          </p:cNvSpPr>
          <p:nvPr>
            <p:ph idx="20" hasCustomPrompt="1"/>
          </p:nvPr>
        </p:nvSpPr>
        <p:spPr>
          <a:xfrm>
            <a:off x="10220243" y="5803923"/>
            <a:ext cx="1793392" cy="277028"/>
          </a:xfrm>
        </p:spPr>
        <p:txBody>
          <a:bodyPr>
            <a:noAutofit/>
          </a:bodyPr>
          <a:lstStyle>
            <a:lvl1pPr marL="0" indent="0" algn="ctr">
              <a:buNone/>
              <a:defRPr sz="1800" u="none"/>
            </a:lvl1pPr>
          </a:lstStyle>
          <a:p>
            <a:pPr lvl="0"/>
            <a:r>
              <a:rPr kumimoji="1" lang="en-US" altLang="ja-JP" dirty="0"/>
              <a:t>Case-C</a:t>
            </a:r>
            <a:endParaRPr kumimoji="1" lang="ja-JP" altLang="en-US" dirty="0"/>
          </a:p>
        </p:txBody>
      </p:sp>
    </p:spTree>
    <p:extLst>
      <p:ext uri="{BB962C8B-B14F-4D97-AF65-F5344CB8AC3E}">
        <p14:creationId xmlns:p14="http://schemas.microsoft.com/office/powerpoint/2010/main" val="606536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なんでも挿入">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58EF79F0-5B50-49E0-93FF-FA40F8CC271A}"/>
              </a:ext>
            </a:extLst>
          </p:cNvPr>
          <p:cNvSpPr>
            <a:spLocks noGrp="1"/>
          </p:cNvSpPr>
          <p:nvPr>
            <p:ph type="sldNum" sz="quarter" idx="12"/>
          </p:nvPr>
        </p:nvSpPr>
        <p:spPr/>
        <p:txBody>
          <a:bodyPr/>
          <a:lstStyle/>
          <a:p>
            <a:fld id="{B63654C5-1636-4F20-A03F-ECD4CCF9462E}" type="slidenum">
              <a:rPr kumimoji="1" lang="ja-JP" altLang="en-US" smtClean="0"/>
              <a:t>‹#›</a:t>
            </a:fld>
            <a:endParaRPr kumimoji="1" lang="ja-JP" altLang="en-US"/>
          </a:p>
        </p:txBody>
      </p:sp>
      <p:sp>
        <p:nvSpPr>
          <p:cNvPr id="5" name="フッター プレースホルダー 4">
            <a:extLst>
              <a:ext uri="{FF2B5EF4-FFF2-40B4-BE49-F238E27FC236}">
                <a16:creationId xmlns:a16="http://schemas.microsoft.com/office/drawing/2014/main" id="{478DCEB9-C420-4271-9759-C95B60DC0DA3}"/>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
        <p:nvSpPr>
          <p:cNvPr id="6" name="タイトル 1">
            <a:extLst>
              <a:ext uri="{FF2B5EF4-FFF2-40B4-BE49-F238E27FC236}">
                <a16:creationId xmlns:a16="http://schemas.microsoft.com/office/drawing/2014/main" id="{4362682D-B9E0-4794-918C-B2795EF5E51B}"/>
              </a:ext>
            </a:extLst>
          </p:cNvPr>
          <p:cNvSpPr>
            <a:spLocks noGrp="1"/>
          </p:cNvSpPr>
          <p:nvPr>
            <p:ph type="title"/>
          </p:nvPr>
        </p:nvSpPr>
        <p:spPr>
          <a:xfrm>
            <a:off x="380999" y="0"/>
            <a:ext cx="9976513" cy="1064469"/>
          </a:xfrm>
        </p:spPr>
        <p:txBody>
          <a:bodyPr/>
          <a:lstStyle/>
          <a:p>
            <a:r>
              <a:rPr kumimoji="1" lang="ja-JP" altLang="en-US" dirty="0"/>
              <a:t>マスター タイトルの書式設定</a:t>
            </a:r>
          </a:p>
        </p:txBody>
      </p:sp>
      <p:sp>
        <p:nvSpPr>
          <p:cNvPr id="7" name="コンテンツ プレースホルダー 2">
            <a:extLst>
              <a:ext uri="{FF2B5EF4-FFF2-40B4-BE49-F238E27FC236}">
                <a16:creationId xmlns:a16="http://schemas.microsoft.com/office/drawing/2014/main" id="{B4804DEC-C668-439F-A359-E86410B5D519}"/>
              </a:ext>
            </a:extLst>
          </p:cNvPr>
          <p:cNvSpPr>
            <a:spLocks noGrp="1"/>
          </p:cNvSpPr>
          <p:nvPr>
            <p:ph idx="1" hasCustomPrompt="1"/>
          </p:nvPr>
        </p:nvSpPr>
        <p:spPr>
          <a:xfrm>
            <a:off x="374931" y="1348774"/>
            <a:ext cx="1844162" cy="365125"/>
          </a:xfrm>
        </p:spPr>
        <p:txBody>
          <a:bodyPr>
            <a:normAutofit/>
          </a:bodyPr>
          <a:lstStyle>
            <a:lvl1pPr marL="0" indent="0" algn="ctr">
              <a:buNone/>
              <a:defRPr sz="1800" u="sng"/>
            </a:lvl1pPr>
          </a:lstStyle>
          <a:p>
            <a:pPr lvl="0"/>
            <a:r>
              <a:rPr kumimoji="1" lang="en-US" altLang="ja-JP" dirty="0"/>
              <a:t>subtitle</a:t>
            </a:r>
            <a:endParaRPr kumimoji="1" lang="ja-JP" altLang="en-US" dirty="0"/>
          </a:p>
        </p:txBody>
      </p:sp>
      <p:sp>
        <p:nvSpPr>
          <p:cNvPr id="8" name="コンテンツ プレースホルダー 2">
            <a:extLst>
              <a:ext uri="{FF2B5EF4-FFF2-40B4-BE49-F238E27FC236}">
                <a16:creationId xmlns:a16="http://schemas.microsoft.com/office/drawing/2014/main" id="{BD0C7F80-8B3C-458D-8A8F-9D9B758E21E7}"/>
              </a:ext>
            </a:extLst>
          </p:cNvPr>
          <p:cNvSpPr>
            <a:spLocks noGrp="1"/>
          </p:cNvSpPr>
          <p:nvPr>
            <p:ph idx="13" hasCustomPrompt="1"/>
          </p:nvPr>
        </p:nvSpPr>
        <p:spPr>
          <a:xfrm>
            <a:off x="374931" y="3057893"/>
            <a:ext cx="4799235" cy="442267"/>
          </a:xfrm>
        </p:spPr>
        <p:txBody>
          <a:bodyPr>
            <a:noAutofit/>
          </a:bodyPr>
          <a:lstStyle>
            <a:lvl1pPr marL="0" indent="0" algn="l">
              <a:buNone/>
              <a:defRPr sz="2800" u="none"/>
            </a:lvl1pPr>
          </a:lstStyle>
          <a:p>
            <a:pPr lvl="0"/>
            <a:r>
              <a:rPr kumimoji="1" lang="ja-JP" altLang="en-US" dirty="0"/>
              <a:t>・結果</a:t>
            </a:r>
          </a:p>
        </p:txBody>
      </p:sp>
      <p:sp>
        <p:nvSpPr>
          <p:cNvPr id="11" name="コンテンツ プレースホルダー 2">
            <a:extLst>
              <a:ext uri="{FF2B5EF4-FFF2-40B4-BE49-F238E27FC236}">
                <a16:creationId xmlns:a16="http://schemas.microsoft.com/office/drawing/2014/main" id="{924B742D-7AB0-4F5E-AA02-94315E2A4F62}"/>
              </a:ext>
            </a:extLst>
          </p:cNvPr>
          <p:cNvSpPr>
            <a:spLocks noGrp="1"/>
          </p:cNvSpPr>
          <p:nvPr>
            <p:ph idx="16" hasCustomPrompt="1"/>
          </p:nvPr>
        </p:nvSpPr>
        <p:spPr>
          <a:xfrm>
            <a:off x="374931" y="2327487"/>
            <a:ext cx="4799235" cy="442267"/>
          </a:xfrm>
        </p:spPr>
        <p:txBody>
          <a:bodyPr>
            <a:noAutofit/>
          </a:bodyPr>
          <a:lstStyle>
            <a:lvl1pPr marL="0" indent="0" algn="l">
              <a:buNone/>
              <a:defRPr sz="2800" u="none"/>
            </a:lvl1pPr>
          </a:lstStyle>
          <a:p>
            <a:pPr lvl="0"/>
            <a:r>
              <a:rPr kumimoji="1" lang="ja-JP" altLang="en-US" dirty="0"/>
              <a:t>・結果</a:t>
            </a:r>
          </a:p>
        </p:txBody>
      </p:sp>
      <p:sp>
        <p:nvSpPr>
          <p:cNvPr id="12" name="コンテンツ プレースホルダー 2">
            <a:extLst>
              <a:ext uri="{FF2B5EF4-FFF2-40B4-BE49-F238E27FC236}">
                <a16:creationId xmlns:a16="http://schemas.microsoft.com/office/drawing/2014/main" id="{EA637741-BCD0-486B-8AE2-DCE6CCF25574}"/>
              </a:ext>
            </a:extLst>
          </p:cNvPr>
          <p:cNvSpPr>
            <a:spLocks noGrp="1"/>
          </p:cNvSpPr>
          <p:nvPr>
            <p:ph idx="17" hasCustomPrompt="1"/>
          </p:nvPr>
        </p:nvSpPr>
        <p:spPr>
          <a:xfrm>
            <a:off x="374931" y="3788299"/>
            <a:ext cx="4799235" cy="442267"/>
          </a:xfrm>
        </p:spPr>
        <p:txBody>
          <a:bodyPr>
            <a:noAutofit/>
          </a:bodyPr>
          <a:lstStyle>
            <a:lvl1pPr marL="0" indent="0" algn="l">
              <a:buNone/>
              <a:defRPr sz="2800" u="none"/>
            </a:lvl1pPr>
          </a:lstStyle>
          <a:p>
            <a:pPr lvl="0"/>
            <a:r>
              <a:rPr kumimoji="1" lang="ja-JP" altLang="en-US" dirty="0"/>
              <a:t>・結果</a:t>
            </a:r>
          </a:p>
        </p:txBody>
      </p:sp>
      <p:sp>
        <p:nvSpPr>
          <p:cNvPr id="17" name="正方形/長方形 16">
            <a:extLst>
              <a:ext uri="{FF2B5EF4-FFF2-40B4-BE49-F238E27FC236}">
                <a16:creationId xmlns:a16="http://schemas.microsoft.com/office/drawing/2014/main" id="{ABB92E8C-5455-4982-8A01-AFB982AC1D37}"/>
              </a:ext>
            </a:extLst>
          </p:cNvPr>
          <p:cNvSpPr/>
          <p:nvPr userDrawn="1"/>
        </p:nvSpPr>
        <p:spPr>
          <a:xfrm>
            <a:off x="5533635" y="1348774"/>
            <a:ext cx="6480000" cy="4320000"/>
          </a:xfrm>
          <a:prstGeom prst="rect">
            <a:avLst/>
          </a:prstGeom>
          <a:noFill/>
          <a:ln w="19050">
            <a:solidFill>
              <a:srgbClr val="B6EE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63452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58EF79F0-5B50-49E0-93FF-FA40F8CC271A}"/>
              </a:ext>
            </a:extLst>
          </p:cNvPr>
          <p:cNvSpPr>
            <a:spLocks noGrp="1"/>
          </p:cNvSpPr>
          <p:nvPr>
            <p:ph type="sldNum" sz="quarter" idx="12"/>
          </p:nvPr>
        </p:nvSpPr>
        <p:spPr/>
        <p:txBody>
          <a:bodyPr/>
          <a:lstStyle/>
          <a:p>
            <a:fld id="{B63654C5-1636-4F20-A03F-ECD4CCF9462E}" type="slidenum">
              <a:rPr kumimoji="1" lang="ja-JP" altLang="en-US" smtClean="0"/>
              <a:t>‹#›</a:t>
            </a:fld>
            <a:endParaRPr kumimoji="1" lang="ja-JP" altLang="en-US"/>
          </a:p>
        </p:txBody>
      </p:sp>
      <p:sp>
        <p:nvSpPr>
          <p:cNvPr id="5" name="フッター プレースホルダー 4">
            <a:extLst>
              <a:ext uri="{FF2B5EF4-FFF2-40B4-BE49-F238E27FC236}">
                <a16:creationId xmlns:a16="http://schemas.microsoft.com/office/drawing/2014/main" id="{478DCEB9-C420-4271-9759-C95B60DC0DA3}"/>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
        <p:nvSpPr>
          <p:cNvPr id="6" name="タイトル 1">
            <a:extLst>
              <a:ext uri="{FF2B5EF4-FFF2-40B4-BE49-F238E27FC236}">
                <a16:creationId xmlns:a16="http://schemas.microsoft.com/office/drawing/2014/main" id="{4362682D-B9E0-4794-918C-B2795EF5E51B}"/>
              </a:ext>
            </a:extLst>
          </p:cNvPr>
          <p:cNvSpPr>
            <a:spLocks noGrp="1"/>
          </p:cNvSpPr>
          <p:nvPr>
            <p:ph type="title"/>
          </p:nvPr>
        </p:nvSpPr>
        <p:spPr>
          <a:xfrm>
            <a:off x="380999" y="0"/>
            <a:ext cx="9976513" cy="1064469"/>
          </a:xfrm>
        </p:spPr>
        <p:txBody>
          <a:bodyPr/>
          <a:lstStyle/>
          <a:p>
            <a:r>
              <a:rPr kumimoji="1" lang="ja-JP" altLang="en-US" dirty="0"/>
              <a:t>マスター タイトルの書式設定</a:t>
            </a:r>
          </a:p>
        </p:txBody>
      </p:sp>
      <p:sp>
        <p:nvSpPr>
          <p:cNvPr id="7" name="コンテンツ プレースホルダー 2">
            <a:extLst>
              <a:ext uri="{FF2B5EF4-FFF2-40B4-BE49-F238E27FC236}">
                <a16:creationId xmlns:a16="http://schemas.microsoft.com/office/drawing/2014/main" id="{B4804DEC-C668-439F-A359-E86410B5D519}"/>
              </a:ext>
            </a:extLst>
          </p:cNvPr>
          <p:cNvSpPr>
            <a:spLocks noGrp="1"/>
          </p:cNvSpPr>
          <p:nvPr>
            <p:ph idx="1" hasCustomPrompt="1"/>
          </p:nvPr>
        </p:nvSpPr>
        <p:spPr>
          <a:xfrm>
            <a:off x="374931" y="1348774"/>
            <a:ext cx="1844162" cy="365125"/>
          </a:xfrm>
        </p:spPr>
        <p:txBody>
          <a:bodyPr>
            <a:normAutofit/>
          </a:bodyPr>
          <a:lstStyle>
            <a:lvl1pPr marL="0" indent="0" algn="ctr">
              <a:buNone/>
              <a:defRPr sz="1800" u="sng"/>
            </a:lvl1pPr>
          </a:lstStyle>
          <a:p>
            <a:pPr lvl="0"/>
            <a:r>
              <a:rPr kumimoji="1" lang="en-US" altLang="ja-JP" dirty="0"/>
              <a:t>subtitle</a:t>
            </a:r>
            <a:endParaRPr kumimoji="1" lang="ja-JP" altLang="en-US" dirty="0"/>
          </a:p>
        </p:txBody>
      </p:sp>
    </p:spTree>
    <p:extLst>
      <p:ext uri="{BB962C8B-B14F-4D97-AF65-F5344CB8AC3E}">
        <p14:creationId xmlns:p14="http://schemas.microsoft.com/office/powerpoint/2010/main" val="1973219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D9BEC9-1B09-4715-93DB-D3DEF66ACB12}"/>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dirty="0"/>
              <a:t>マスター タイトルの書式設定</a:t>
            </a:r>
          </a:p>
        </p:txBody>
      </p:sp>
      <p:sp>
        <p:nvSpPr>
          <p:cNvPr id="3" name="テキスト プレースホルダー 2">
            <a:extLst>
              <a:ext uri="{FF2B5EF4-FFF2-40B4-BE49-F238E27FC236}">
                <a16:creationId xmlns:a16="http://schemas.microsoft.com/office/drawing/2014/main" id="{EB963758-167A-4A7E-9883-CDF0CD2829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6" name="スライド番号プレースホルダー 5">
            <a:extLst>
              <a:ext uri="{FF2B5EF4-FFF2-40B4-BE49-F238E27FC236}">
                <a16:creationId xmlns:a16="http://schemas.microsoft.com/office/drawing/2014/main" id="{0DA547FD-7A7A-468E-A3B2-E2A934CF6DC7}"/>
              </a:ext>
            </a:extLst>
          </p:cNvPr>
          <p:cNvSpPr>
            <a:spLocks noGrp="1"/>
          </p:cNvSpPr>
          <p:nvPr>
            <p:ph type="sldNum" sz="quarter" idx="12"/>
          </p:nvPr>
        </p:nvSpPr>
        <p:spPr/>
        <p:txBody>
          <a:bodyPr/>
          <a:lstStyle/>
          <a:p>
            <a:fld id="{B63654C5-1636-4F20-A03F-ECD4CCF9462E}" type="slidenum">
              <a:rPr kumimoji="1" lang="ja-JP" altLang="en-US" smtClean="0"/>
              <a:t>‹#›</a:t>
            </a:fld>
            <a:endParaRPr kumimoji="1" lang="ja-JP" altLang="en-US"/>
          </a:p>
        </p:txBody>
      </p:sp>
      <p:sp>
        <p:nvSpPr>
          <p:cNvPr id="7" name="フッター プレースホルダー 4">
            <a:extLst>
              <a:ext uri="{FF2B5EF4-FFF2-40B4-BE49-F238E27FC236}">
                <a16:creationId xmlns:a16="http://schemas.microsoft.com/office/drawing/2014/main" id="{81BC9EAE-68FD-4C2F-A295-A7073E36EF8B}"/>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Tree>
    <p:extLst>
      <p:ext uri="{BB962C8B-B14F-4D97-AF65-F5344CB8AC3E}">
        <p14:creationId xmlns:p14="http://schemas.microsoft.com/office/powerpoint/2010/main" val="35889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0710D6E-44CA-423B-A730-DA918BFEB16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EC8DF4F-8F6E-4ADB-9AAF-A3620A01A229}"/>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6B1F8A76-DD8C-436B-9234-6755266D0658}"/>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スライド番号プレースホルダー 6">
            <a:extLst>
              <a:ext uri="{FF2B5EF4-FFF2-40B4-BE49-F238E27FC236}">
                <a16:creationId xmlns:a16="http://schemas.microsoft.com/office/drawing/2014/main" id="{47A7B003-0F96-44CE-B66A-66263905A877}"/>
              </a:ext>
            </a:extLst>
          </p:cNvPr>
          <p:cNvSpPr>
            <a:spLocks noGrp="1"/>
          </p:cNvSpPr>
          <p:nvPr>
            <p:ph type="sldNum" sz="quarter" idx="12"/>
          </p:nvPr>
        </p:nvSpPr>
        <p:spPr/>
        <p:txBody>
          <a:bodyPr/>
          <a:lstStyle/>
          <a:p>
            <a:fld id="{B63654C5-1636-4F20-A03F-ECD4CCF9462E}" type="slidenum">
              <a:rPr kumimoji="1" lang="ja-JP" altLang="en-US" smtClean="0"/>
              <a:t>‹#›</a:t>
            </a:fld>
            <a:endParaRPr kumimoji="1" lang="ja-JP" altLang="en-US"/>
          </a:p>
        </p:txBody>
      </p:sp>
      <p:sp>
        <p:nvSpPr>
          <p:cNvPr id="8" name="フッター プレースホルダー 4">
            <a:extLst>
              <a:ext uri="{FF2B5EF4-FFF2-40B4-BE49-F238E27FC236}">
                <a16:creationId xmlns:a16="http://schemas.microsoft.com/office/drawing/2014/main" id="{C7DD3265-B366-47FD-9401-E644C6834C0C}"/>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Tree>
    <p:extLst>
      <p:ext uri="{BB962C8B-B14F-4D97-AF65-F5344CB8AC3E}">
        <p14:creationId xmlns:p14="http://schemas.microsoft.com/office/powerpoint/2010/main" val="4047936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58EF79F0-5B50-49E0-93FF-FA40F8CC271A}"/>
              </a:ext>
            </a:extLst>
          </p:cNvPr>
          <p:cNvSpPr>
            <a:spLocks noGrp="1"/>
          </p:cNvSpPr>
          <p:nvPr>
            <p:ph type="sldNum" sz="quarter" idx="12"/>
          </p:nvPr>
        </p:nvSpPr>
        <p:spPr/>
        <p:txBody>
          <a:bodyPr/>
          <a:lstStyle/>
          <a:p>
            <a:fld id="{B63654C5-1636-4F20-A03F-ECD4CCF9462E}" type="slidenum">
              <a:rPr kumimoji="1" lang="ja-JP" altLang="en-US" smtClean="0"/>
              <a:t>‹#›</a:t>
            </a:fld>
            <a:endParaRPr kumimoji="1" lang="ja-JP" altLang="en-US"/>
          </a:p>
        </p:txBody>
      </p:sp>
      <p:sp>
        <p:nvSpPr>
          <p:cNvPr id="5" name="フッター プレースホルダー 4">
            <a:extLst>
              <a:ext uri="{FF2B5EF4-FFF2-40B4-BE49-F238E27FC236}">
                <a16:creationId xmlns:a16="http://schemas.microsoft.com/office/drawing/2014/main" id="{478DCEB9-C420-4271-9759-C95B60DC0DA3}"/>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Tree>
    <p:extLst>
      <p:ext uri="{BB962C8B-B14F-4D97-AF65-F5344CB8AC3E}">
        <p14:creationId xmlns:p14="http://schemas.microsoft.com/office/powerpoint/2010/main" val="3457000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D9BEC9-1B09-4715-93DB-D3DEF66ACB12}"/>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dirty="0"/>
              <a:t>マスター タイトルの書式設定</a:t>
            </a:r>
          </a:p>
        </p:txBody>
      </p:sp>
      <p:sp>
        <p:nvSpPr>
          <p:cNvPr id="3" name="テキスト プレースホルダー 2">
            <a:extLst>
              <a:ext uri="{FF2B5EF4-FFF2-40B4-BE49-F238E27FC236}">
                <a16:creationId xmlns:a16="http://schemas.microsoft.com/office/drawing/2014/main" id="{EB963758-167A-4A7E-9883-CDF0CD2829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6" name="スライド番号プレースホルダー 5">
            <a:extLst>
              <a:ext uri="{FF2B5EF4-FFF2-40B4-BE49-F238E27FC236}">
                <a16:creationId xmlns:a16="http://schemas.microsoft.com/office/drawing/2014/main" id="{0DA547FD-7A7A-468E-A3B2-E2A934CF6DC7}"/>
              </a:ext>
            </a:extLst>
          </p:cNvPr>
          <p:cNvSpPr>
            <a:spLocks noGrp="1"/>
          </p:cNvSpPr>
          <p:nvPr>
            <p:ph type="sldNum" sz="quarter" idx="12"/>
          </p:nvPr>
        </p:nvSpPr>
        <p:spPr>
          <a:xfrm>
            <a:off x="9270435" y="6378119"/>
            <a:ext cx="2743200" cy="365125"/>
          </a:xfrm>
          <a:prstGeom prst="rect">
            <a:avLst/>
          </a:prstGeom>
        </p:spPr>
        <p:txBody>
          <a:bodyPr/>
          <a:lstStyle/>
          <a:p>
            <a:fld id="{B63654C5-1636-4F20-A03F-ECD4CCF9462E}" type="slidenum">
              <a:rPr kumimoji="1" lang="ja-JP" altLang="en-US" smtClean="0"/>
              <a:t>‹#›</a:t>
            </a:fld>
            <a:endParaRPr kumimoji="1" lang="ja-JP" altLang="en-US"/>
          </a:p>
        </p:txBody>
      </p:sp>
      <p:sp>
        <p:nvSpPr>
          <p:cNvPr id="7" name="フッター プレースホルダー 4">
            <a:extLst>
              <a:ext uri="{FF2B5EF4-FFF2-40B4-BE49-F238E27FC236}">
                <a16:creationId xmlns:a16="http://schemas.microsoft.com/office/drawing/2014/main" id="{AF484101-3ED9-4CC6-8A81-031885B1EA0A}"/>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Tree>
    <p:extLst>
      <p:ext uri="{BB962C8B-B14F-4D97-AF65-F5344CB8AC3E}">
        <p14:creationId xmlns:p14="http://schemas.microsoft.com/office/powerpoint/2010/main" val="36832565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5" Type="http://schemas.openxmlformats.org/officeDocument/2006/relationships/image" Target="../media/image1.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正方形/長方形 9">
            <a:extLst>
              <a:ext uri="{FF2B5EF4-FFF2-40B4-BE49-F238E27FC236}">
                <a16:creationId xmlns:a16="http://schemas.microsoft.com/office/drawing/2014/main" id="{B4246567-A723-4A0C-97EE-A07E691BC342}"/>
              </a:ext>
            </a:extLst>
          </p:cNvPr>
          <p:cNvSpPr/>
          <p:nvPr userDrawn="1"/>
        </p:nvSpPr>
        <p:spPr>
          <a:xfrm>
            <a:off x="0" y="6256122"/>
            <a:ext cx="12192000" cy="601878"/>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プレースホルダー 1">
            <a:extLst>
              <a:ext uri="{FF2B5EF4-FFF2-40B4-BE49-F238E27FC236}">
                <a16:creationId xmlns:a16="http://schemas.microsoft.com/office/drawing/2014/main" id="{5EAE3B2A-9BE8-4F86-A6E4-5D7F2FF13B1B}"/>
              </a:ext>
            </a:extLst>
          </p:cNvPr>
          <p:cNvSpPr>
            <a:spLocks noGrp="1"/>
          </p:cNvSpPr>
          <p:nvPr>
            <p:ph type="title"/>
          </p:nvPr>
        </p:nvSpPr>
        <p:spPr>
          <a:xfrm>
            <a:off x="380999" y="0"/>
            <a:ext cx="9976513" cy="1064469"/>
          </a:xfrm>
          <a:prstGeom prst="rect">
            <a:avLst/>
          </a:prstGeom>
        </p:spPr>
        <p:txBody>
          <a:bodyPr vert="horz" lIns="91440" tIns="45720" rIns="91440" bIns="45720" rtlCol="0" anchor="ctr">
            <a:normAutofit/>
          </a:bodyPr>
          <a:lstStyle/>
          <a:p>
            <a:r>
              <a:rPr kumimoji="1" lang="ja-JP" altLang="en-US" dirty="0"/>
              <a:t>マスター タイトルの書式設定</a:t>
            </a:r>
          </a:p>
        </p:txBody>
      </p:sp>
      <p:sp>
        <p:nvSpPr>
          <p:cNvPr id="3" name="テキスト プレースホルダー 2">
            <a:extLst>
              <a:ext uri="{FF2B5EF4-FFF2-40B4-BE49-F238E27FC236}">
                <a16:creationId xmlns:a16="http://schemas.microsoft.com/office/drawing/2014/main" id="{5F1A88F7-37F3-4033-BA80-48EC1EB163E8}"/>
              </a:ext>
            </a:extLst>
          </p:cNvPr>
          <p:cNvSpPr>
            <a:spLocks noGrp="1"/>
          </p:cNvSpPr>
          <p:nvPr>
            <p:ph type="body" idx="1"/>
          </p:nvPr>
        </p:nvSpPr>
        <p:spPr>
          <a:xfrm>
            <a:off x="715370" y="1466626"/>
            <a:ext cx="10515600" cy="4351338"/>
          </a:xfrm>
          <a:prstGeom prst="rect">
            <a:avLst/>
          </a:prstGeom>
        </p:spPr>
        <p:txBody>
          <a:bodyPr vert="horz" lIns="91440" tIns="45720" rIns="91440" bIns="45720" rtlCol="0">
            <a:normAutofit/>
          </a:body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5" name="フッター プレースホルダー 4">
            <a:extLst>
              <a:ext uri="{FF2B5EF4-FFF2-40B4-BE49-F238E27FC236}">
                <a16:creationId xmlns:a16="http://schemas.microsoft.com/office/drawing/2014/main" id="{42E621AB-CE88-4DBE-BD1F-A9629575B62F}"/>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
        <p:nvSpPr>
          <p:cNvPr id="6" name="スライド番号プレースホルダー 5">
            <a:extLst>
              <a:ext uri="{FF2B5EF4-FFF2-40B4-BE49-F238E27FC236}">
                <a16:creationId xmlns:a16="http://schemas.microsoft.com/office/drawing/2014/main" id="{2EBAB7D0-6179-47CE-9BC5-EEE197CDDCED}"/>
              </a:ext>
            </a:extLst>
          </p:cNvPr>
          <p:cNvSpPr>
            <a:spLocks noGrp="1"/>
          </p:cNvSpPr>
          <p:nvPr>
            <p:ph type="sldNum" sz="quarter" idx="4"/>
          </p:nvPr>
        </p:nvSpPr>
        <p:spPr>
          <a:xfrm>
            <a:off x="9270435" y="6378119"/>
            <a:ext cx="2743200" cy="365125"/>
          </a:xfrm>
          <a:prstGeom prst="rect">
            <a:avLst/>
          </a:prstGeom>
        </p:spPr>
        <p:txBody>
          <a:bodyPr vert="horz" lIns="91440" tIns="45720" rIns="91440" bIns="45720" rtlCol="0" anchor="ctr"/>
          <a:lstStyle>
            <a:lvl1pPr algn="r">
              <a:defRPr sz="16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fld id="{B63654C5-1636-4F20-A03F-ECD4CCF9462E}" type="slidenum">
              <a:rPr lang="ja-JP" altLang="en-US" smtClean="0"/>
              <a:pPr/>
              <a:t>‹#›</a:t>
            </a:fld>
            <a:endParaRPr lang="ja-JP" altLang="en-US" dirty="0"/>
          </a:p>
        </p:txBody>
      </p:sp>
      <p:pic>
        <p:nvPicPr>
          <p:cNvPr id="8" name="図 7">
            <a:extLst>
              <a:ext uri="{FF2B5EF4-FFF2-40B4-BE49-F238E27FC236}">
                <a16:creationId xmlns:a16="http://schemas.microsoft.com/office/drawing/2014/main" id="{78B5DAD2-D16A-4ED8-8C88-2581E712CA0C}"/>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78365" y="6328114"/>
            <a:ext cx="405268" cy="465136"/>
          </a:xfrm>
          <a:prstGeom prst="rect">
            <a:avLst/>
          </a:prstGeom>
        </p:spPr>
      </p:pic>
      <p:sp>
        <p:nvSpPr>
          <p:cNvPr id="9" name="正方形/長方形 8">
            <a:extLst>
              <a:ext uri="{FF2B5EF4-FFF2-40B4-BE49-F238E27FC236}">
                <a16:creationId xmlns:a16="http://schemas.microsoft.com/office/drawing/2014/main" id="{396F9DBD-19B4-46F9-B448-0B0FAFB42075}"/>
              </a:ext>
            </a:extLst>
          </p:cNvPr>
          <p:cNvSpPr/>
          <p:nvPr userDrawn="1"/>
        </p:nvSpPr>
        <p:spPr>
          <a:xfrm>
            <a:off x="0" y="1064469"/>
            <a:ext cx="12192000" cy="36000"/>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074166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4" r:id="rId3"/>
    <p:sldLayoutId id="2147483678" r:id="rId4"/>
    <p:sldLayoutId id="2147483679" r:id="rId5"/>
    <p:sldLayoutId id="2147483663" r:id="rId6"/>
    <p:sldLayoutId id="2147483664" r:id="rId7"/>
    <p:sldLayoutId id="2147483667" r:id="rId8"/>
  </p:sldLayoutIdLst>
  <p:hf hdr="0" dt="0"/>
  <p:txStyles>
    <p:titleStyle>
      <a:lvl1pPr algn="l" defTabSz="914400" rtl="0" eaLnBrk="1" latinLnBrk="0" hangingPunct="1">
        <a:lnSpc>
          <a:spcPct val="150000"/>
        </a:lnSpc>
        <a:spcBef>
          <a:spcPct val="0"/>
        </a:spcBef>
        <a:buNone/>
        <a:defRPr kumimoji="1" sz="4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正方形/長方形 9">
            <a:extLst>
              <a:ext uri="{FF2B5EF4-FFF2-40B4-BE49-F238E27FC236}">
                <a16:creationId xmlns:a16="http://schemas.microsoft.com/office/drawing/2014/main" id="{B4246567-A723-4A0C-97EE-A07E691BC342}"/>
              </a:ext>
            </a:extLst>
          </p:cNvPr>
          <p:cNvSpPr/>
          <p:nvPr userDrawn="1"/>
        </p:nvSpPr>
        <p:spPr>
          <a:xfrm>
            <a:off x="0" y="6256122"/>
            <a:ext cx="12192000" cy="601878"/>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プレースホルダー 1">
            <a:extLst>
              <a:ext uri="{FF2B5EF4-FFF2-40B4-BE49-F238E27FC236}">
                <a16:creationId xmlns:a16="http://schemas.microsoft.com/office/drawing/2014/main" id="{5EAE3B2A-9BE8-4F86-A6E4-5D7F2FF13B1B}"/>
              </a:ext>
            </a:extLst>
          </p:cNvPr>
          <p:cNvSpPr>
            <a:spLocks noGrp="1"/>
          </p:cNvSpPr>
          <p:nvPr>
            <p:ph type="title"/>
          </p:nvPr>
        </p:nvSpPr>
        <p:spPr>
          <a:xfrm>
            <a:off x="380999" y="0"/>
            <a:ext cx="9976513" cy="1064469"/>
          </a:xfrm>
          <a:prstGeom prst="rect">
            <a:avLst/>
          </a:prstGeom>
        </p:spPr>
        <p:txBody>
          <a:bodyPr vert="horz" lIns="91440" tIns="45720" rIns="91440" bIns="45720" rtlCol="0" anchor="ctr">
            <a:normAutofit/>
          </a:bodyPr>
          <a:lstStyle/>
          <a:p>
            <a:r>
              <a:rPr kumimoji="1" lang="ja-JP" altLang="en-US" dirty="0"/>
              <a:t>マスター タイトルの書式設定</a:t>
            </a:r>
          </a:p>
        </p:txBody>
      </p:sp>
      <p:sp>
        <p:nvSpPr>
          <p:cNvPr id="3" name="テキスト プレースホルダー 2">
            <a:extLst>
              <a:ext uri="{FF2B5EF4-FFF2-40B4-BE49-F238E27FC236}">
                <a16:creationId xmlns:a16="http://schemas.microsoft.com/office/drawing/2014/main" id="{5F1A88F7-37F3-4033-BA80-48EC1EB163E8}"/>
              </a:ext>
            </a:extLst>
          </p:cNvPr>
          <p:cNvSpPr>
            <a:spLocks noGrp="1"/>
          </p:cNvSpPr>
          <p:nvPr>
            <p:ph type="body" idx="1"/>
          </p:nvPr>
        </p:nvSpPr>
        <p:spPr>
          <a:xfrm>
            <a:off x="715370" y="1466626"/>
            <a:ext cx="10515600" cy="4351338"/>
          </a:xfrm>
          <a:prstGeom prst="rect">
            <a:avLst/>
          </a:prstGeom>
        </p:spPr>
        <p:txBody>
          <a:bodyPr vert="horz" lIns="91440" tIns="45720" rIns="91440" bIns="45720" rtlCol="0">
            <a:normAutofit/>
          </a:body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13" name="スライド番号プレースホルダー 5">
            <a:extLst>
              <a:ext uri="{FF2B5EF4-FFF2-40B4-BE49-F238E27FC236}">
                <a16:creationId xmlns:a16="http://schemas.microsoft.com/office/drawing/2014/main" id="{FD287141-24EE-4975-925C-3C0AA50878FC}"/>
              </a:ext>
            </a:extLst>
          </p:cNvPr>
          <p:cNvSpPr>
            <a:spLocks noGrp="1"/>
          </p:cNvSpPr>
          <p:nvPr>
            <p:ph type="sldNum" sz="quarter" idx="4"/>
          </p:nvPr>
        </p:nvSpPr>
        <p:spPr>
          <a:xfrm>
            <a:off x="9270435" y="6378119"/>
            <a:ext cx="2743200" cy="365125"/>
          </a:xfrm>
          <a:prstGeom prst="rect">
            <a:avLst/>
          </a:prstGeom>
        </p:spPr>
        <p:txBody>
          <a:bodyPr vert="horz" lIns="91440" tIns="45720" rIns="91440" bIns="45720" rtlCol="0" anchor="b"/>
          <a:lstStyle>
            <a:lvl1pPr algn="r">
              <a:lnSpc>
                <a:spcPct val="100000"/>
              </a:lnSpc>
              <a:defRPr sz="16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fld id="{B63654C5-1636-4F20-A03F-ECD4CCF9462E}" type="slidenum">
              <a:rPr lang="ja-JP" altLang="en-US" smtClean="0"/>
              <a:pPr/>
              <a:t>‹#›</a:t>
            </a:fld>
            <a:endParaRPr lang="ja-JP" altLang="en-US" dirty="0"/>
          </a:p>
        </p:txBody>
      </p:sp>
      <p:pic>
        <p:nvPicPr>
          <p:cNvPr id="14" name="図 13">
            <a:extLst>
              <a:ext uri="{FF2B5EF4-FFF2-40B4-BE49-F238E27FC236}">
                <a16:creationId xmlns:a16="http://schemas.microsoft.com/office/drawing/2014/main" id="{D2B42B31-D39F-4E24-813F-894C34A57C4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78365" y="6328114"/>
            <a:ext cx="405268" cy="465136"/>
          </a:xfrm>
          <a:prstGeom prst="rect">
            <a:avLst/>
          </a:prstGeom>
        </p:spPr>
      </p:pic>
      <p:sp>
        <p:nvSpPr>
          <p:cNvPr id="16" name="フッター プレースホルダー 4">
            <a:extLst>
              <a:ext uri="{FF2B5EF4-FFF2-40B4-BE49-F238E27FC236}">
                <a16:creationId xmlns:a16="http://schemas.microsoft.com/office/drawing/2014/main" id="{2D41DC16-BB2A-444A-904C-7A0C27D2B284}"/>
              </a:ext>
            </a:extLst>
          </p:cNvPr>
          <p:cNvSpPr>
            <a:spLocks noGrp="1"/>
          </p:cNvSpPr>
          <p:nvPr>
            <p:ph type="ftr" sz="quarter" idx="3"/>
          </p:nvPr>
        </p:nvSpPr>
        <p:spPr>
          <a:xfrm>
            <a:off x="715370" y="6378119"/>
            <a:ext cx="5503270" cy="365125"/>
          </a:xfrm>
          <a:prstGeom prst="rect">
            <a:avLst/>
          </a:prstGeom>
        </p:spPr>
        <p:txBody>
          <a:bodyPr vert="horz" lIns="91440" tIns="45720" rIns="91440" bIns="45720" rtlCol="0" anchor="ctr"/>
          <a:lstStyle>
            <a:lvl1pPr algn="l">
              <a:defRPr sz="120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Tree>
    <p:extLst>
      <p:ext uri="{BB962C8B-B14F-4D97-AF65-F5344CB8AC3E}">
        <p14:creationId xmlns:p14="http://schemas.microsoft.com/office/powerpoint/2010/main" val="1243693918"/>
      </p:ext>
    </p:extLst>
  </p:cSld>
  <p:clrMap bg1="lt1" tx1="dk1" bg2="lt2" tx2="dk2" accent1="accent1" accent2="accent2" accent3="accent3" accent4="accent4" accent5="accent5" accent6="accent6" hlink="hlink" folHlink="folHlink"/>
  <p:sldLayoutIdLst>
    <p:sldLayoutId id="2147483670" r:id="rId1"/>
    <p:sldLayoutId id="2147483672" r:id="rId2"/>
    <p:sldLayoutId id="2147483673" r:id="rId3"/>
  </p:sldLayoutIdLst>
  <p:hf hdr="0" dt="0"/>
  <p:txStyles>
    <p:titleStyle>
      <a:lvl1pPr algn="l" defTabSz="914400" rtl="0" eaLnBrk="1" latinLnBrk="0" hangingPunct="1">
        <a:lnSpc>
          <a:spcPct val="150000"/>
        </a:lnSpc>
        <a:spcBef>
          <a:spcPct val="0"/>
        </a:spcBef>
        <a:buNone/>
        <a:defRPr kumimoji="1" sz="4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chart" Target="../charts/char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chart" Target="../charts/char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1.png"/><Relationship Id="rId4" Type="http://schemas.openxmlformats.org/officeDocument/2006/relationships/chart" Target="../charts/char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1.png"/><Relationship Id="rId4" Type="http://schemas.openxmlformats.org/officeDocument/2006/relationships/chart" Target="../charts/char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62CE9030-C2AB-44BB-9443-385E9BB53167}"/>
              </a:ext>
            </a:extLst>
          </p:cNvPr>
          <p:cNvSpPr>
            <a:spLocks noGrp="1"/>
          </p:cNvSpPr>
          <p:nvPr>
            <p:ph type="sldNum" sz="quarter" idx="12"/>
          </p:nvPr>
        </p:nvSpPr>
        <p:spPr/>
        <p:txBody>
          <a:bodyPr/>
          <a:lstStyle/>
          <a:p>
            <a:fld id="{B63654C5-1636-4F20-A03F-ECD4CCF9462E}" type="slidenum">
              <a:rPr kumimoji="1" lang="ja-JP" altLang="en-US" smtClean="0"/>
              <a:t>1</a:t>
            </a:fld>
            <a:endParaRPr kumimoji="1" lang="ja-JP" altLang="en-US" dirty="0"/>
          </a:p>
        </p:txBody>
      </p:sp>
      <p:sp>
        <p:nvSpPr>
          <p:cNvPr id="3" name="フッター プレースホルダー 2">
            <a:extLst>
              <a:ext uri="{FF2B5EF4-FFF2-40B4-BE49-F238E27FC236}">
                <a16:creationId xmlns:a16="http://schemas.microsoft.com/office/drawing/2014/main" id="{A3387F78-4925-4332-BB50-573B43A25ADB}"/>
              </a:ext>
            </a:extLst>
          </p:cNvPr>
          <p:cNvSpPr>
            <a:spLocks noGrp="1"/>
          </p:cNvSpPr>
          <p:nvPr>
            <p:ph type="ftr" sz="quarter" idx="3"/>
          </p:nvPr>
        </p:nvSpPr>
        <p:spPr/>
        <p:txBody>
          <a:body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
        <p:nvSpPr>
          <p:cNvPr id="9" name="タイトル 1">
            <a:extLst>
              <a:ext uri="{FF2B5EF4-FFF2-40B4-BE49-F238E27FC236}">
                <a16:creationId xmlns:a16="http://schemas.microsoft.com/office/drawing/2014/main" id="{D668825F-426B-41CD-9729-4A37A02B0952}"/>
              </a:ext>
            </a:extLst>
          </p:cNvPr>
          <p:cNvSpPr txBox="1">
            <a:spLocks/>
          </p:cNvSpPr>
          <p:nvPr/>
        </p:nvSpPr>
        <p:spPr>
          <a:xfrm>
            <a:off x="838200" y="2002631"/>
            <a:ext cx="10515600" cy="2852737"/>
          </a:xfrm>
          <a:prstGeom prst="rect">
            <a:avLst/>
          </a:prstGeom>
        </p:spPr>
        <p:txBody>
          <a:bodyPr/>
          <a:lstStyle>
            <a:lvl1pPr algn="l" defTabSz="914400" rtl="0" eaLnBrk="1" latinLnBrk="0" hangingPunct="1">
              <a:lnSpc>
                <a:spcPct val="150000"/>
              </a:lnSpc>
              <a:spcBef>
                <a:spcPct val="0"/>
              </a:spcBef>
              <a:buNone/>
              <a:defRPr kumimoji="1" sz="4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stStyle>
          <a:p>
            <a:pPr algn="ctr"/>
            <a:r>
              <a:rPr lang="ja-JP" altLang="en-US" sz="6000" dirty="0">
                <a:uFill>
                  <a:solidFill>
                    <a:srgbClr val="FF695E"/>
                  </a:solidFill>
                </a:uFill>
              </a:rPr>
              <a:t>サクソン効果の数値解析</a:t>
            </a:r>
            <a:br>
              <a:rPr lang="en-US" altLang="ja-JP" dirty="0"/>
            </a:br>
            <a:r>
              <a:rPr lang="en-US" altLang="ja-JP" sz="2800" dirty="0"/>
              <a:t>- </a:t>
            </a:r>
            <a:r>
              <a:rPr lang="ja-JP" altLang="en-US" sz="2800" dirty="0"/>
              <a:t>中間報告 </a:t>
            </a:r>
            <a:r>
              <a:rPr lang="en-US" altLang="ja-JP" sz="2800" dirty="0"/>
              <a:t>-</a:t>
            </a:r>
            <a:endParaRPr lang="ja-JP" altLang="en-US" sz="2800" dirty="0"/>
          </a:p>
        </p:txBody>
      </p:sp>
      <p:sp>
        <p:nvSpPr>
          <p:cNvPr id="10" name="テキスト ボックス 9">
            <a:extLst>
              <a:ext uri="{FF2B5EF4-FFF2-40B4-BE49-F238E27FC236}">
                <a16:creationId xmlns:a16="http://schemas.microsoft.com/office/drawing/2014/main" id="{FE2A5D9C-429D-4175-9EFF-3D241CFA3379}"/>
              </a:ext>
            </a:extLst>
          </p:cNvPr>
          <p:cNvSpPr txBox="1"/>
          <p:nvPr/>
        </p:nvSpPr>
        <p:spPr>
          <a:xfrm>
            <a:off x="883919" y="5121192"/>
            <a:ext cx="10515600" cy="369332"/>
          </a:xfrm>
          <a:prstGeom prst="rect">
            <a:avLst/>
          </a:prstGeom>
          <a:noFill/>
        </p:spPr>
        <p:txBody>
          <a:bodyPr wrap="square" rtlCol="0">
            <a:spAutoFit/>
          </a:bodyPr>
          <a:lstStyle/>
          <a:p>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東京大学工学系研究科</a:t>
            </a:r>
          </a:p>
        </p:txBody>
      </p:sp>
      <p:sp>
        <p:nvSpPr>
          <p:cNvPr id="11" name="テキスト ボックス 10">
            <a:extLst>
              <a:ext uri="{FF2B5EF4-FFF2-40B4-BE49-F238E27FC236}">
                <a16:creationId xmlns:a16="http://schemas.microsoft.com/office/drawing/2014/main" id="{8EF02B19-B476-4D66-AD87-8224D5CB7438}"/>
              </a:ext>
            </a:extLst>
          </p:cNvPr>
          <p:cNvSpPr txBox="1"/>
          <p:nvPr/>
        </p:nvSpPr>
        <p:spPr>
          <a:xfrm>
            <a:off x="856200" y="5622500"/>
            <a:ext cx="10515600" cy="584775"/>
          </a:xfrm>
          <a:prstGeom prst="rect">
            <a:avLst/>
          </a:prstGeom>
          <a:noFill/>
        </p:spPr>
        <p:txBody>
          <a:bodyPr wrap="square" rtlCol="0">
            <a:spAutoFit/>
          </a:bodyPr>
          <a:lstStyle/>
          <a:p>
            <a:r>
              <a:rPr lang="ja-JP" altLang="en-US" sz="3200" dirty="0">
                <a:latin typeface="メイリオ" panose="020B0604030504040204" pitchFamily="50" charset="-128"/>
                <a:ea typeface="メイリオ" panose="020B0604030504040204" pitchFamily="50" charset="-128"/>
                <a:cs typeface="メイリオ" panose="020B0604030504040204" pitchFamily="50" charset="-128"/>
              </a:rPr>
              <a:t>吉田昂生　森勇稀　酒井幹夫</a:t>
            </a:r>
            <a:endParaRPr kumimoji="1" lang="ja-JP" altLang="en-US" sz="3200"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2" name="正方形/長方形 11">
            <a:extLst>
              <a:ext uri="{FF2B5EF4-FFF2-40B4-BE49-F238E27FC236}">
                <a16:creationId xmlns:a16="http://schemas.microsoft.com/office/drawing/2014/main" id="{F87CE8A0-377B-431E-9485-4764C87AD4F6}"/>
              </a:ext>
            </a:extLst>
          </p:cNvPr>
          <p:cNvSpPr/>
          <p:nvPr/>
        </p:nvSpPr>
        <p:spPr>
          <a:xfrm>
            <a:off x="838200" y="5117910"/>
            <a:ext cx="36000" cy="369332"/>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48B4203E-C1E3-4335-B55D-4E996561BBBD}"/>
              </a:ext>
            </a:extLst>
          </p:cNvPr>
          <p:cNvSpPr/>
          <p:nvPr/>
        </p:nvSpPr>
        <p:spPr>
          <a:xfrm>
            <a:off x="838200" y="5572037"/>
            <a:ext cx="36000" cy="540000"/>
          </a:xfrm>
          <a:prstGeom prst="rect">
            <a:avLst/>
          </a:prstGeom>
          <a:solidFill>
            <a:srgbClr val="FF6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B6EE57"/>
              </a:solidFill>
            </a:endParaRPr>
          </a:p>
        </p:txBody>
      </p:sp>
    </p:spTree>
    <p:extLst>
      <p:ext uri="{BB962C8B-B14F-4D97-AF65-F5344CB8AC3E}">
        <p14:creationId xmlns:p14="http://schemas.microsoft.com/office/powerpoint/2010/main" val="4221850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グラフ 17">
            <a:extLst>
              <a:ext uri="{FF2B5EF4-FFF2-40B4-BE49-F238E27FC236}">
                <a16:creationId xmlns:a16="http://schemas.microsoft.com/office/drawing/2014/main" id="{00000000-0008-0000-0000-000002000000}"/>
              </a:ext>
            </a:extLst>
          </p:cNvPr>
          <p:cNvGraphicFramePr>
            <a:graphicFrameLocks/>
          </p:cNvGraphicFramePr>
          <p:nvPr>
            <p:extLst>
              <p:ext uri="{D42A27DB-BD31-4B8C-83A1-F6EECF244321}">
                <p14:modId xmlns:p14="http://schemas.microsoft.com/office/powerpoint/2010/main" val="2129564418"/>
              </p:ext>
            </p:extLst>
          </p:nvPr>
        </p:nvGraphicFramePr>
        <p:xfrm>
          <a:off x="5537201" y="1348774"/>
          <a:ext cx="6476434" cy="4316046"/>
        </p:xfrm>
        <a:graphic>
          <a:graphicData uri="http://schemas.openxmlformats.org/drawingml/2006/chart">
            <c:chart xmlns:c="http://schemas.openxmlformats.org/drawingml/2006/chart" xmlns:r="http://schemas.openxmlformats.org/officeDocument/2006/relationships" r:id="rId4"/>
          </a:graphicData>
        </a:graphic>
      </p:graphicFrame>
      <p:sp>
        <p:nvSpPr>
          <p:cNvPr id="2" name="スライド番号プレースホルダー 1">
            <a:extLst>
              <a:ext uri="{FF2B5EF4-FFF2-40B4-BE49-F238E27FC236}">
                <a16:creationId xmlns:a16="http://schemas.microsoft.com/office/drawing/2014/main" id="{FDF45BF8-325B-4BBF-B8C1-E11E002B6C3A}"/>
              </a:ext>
            </a:extLst>
          </p:cNvPr>
          <p:cNvSpPr>
            <a:spLocks noGrp="1"/>
          </p:cNvSpPr>
          <p:nvPr>
            <p:ph type="sldNum" sz="quarter" idx="12"/>
          </p:nvPr>
        </p:nvSpPr>
        <p:spPr/>
        <p:txBody>
          <a:bodyPr/>
          <a:lstStyle/>
          <a:p>
            <a:fld id="{B63654C5-1636-4F20-A03F-ECD4CCF9462E}" type="slidenum">
              <a:rPr kumimoji="1" lang="ja-JP" altLang="en-US" smtClean="0"/>
              <a:t>10</a:t>
            </a:fld>
            <a:endParaRPr kumimoji="1" lang="ja-JP" altLang="en-US"/>
          </a:p>
        </p:txBody>
      </p:sp>
      <p:sp>
        <p:nvSpPr>
          <p:cNvPr id="3" name="フッター プレースホルダー 2">
            <a:extLst>
              <a:ext uri="{FF2B5EF4-FFF2-40B4-BE49-F238E27FC236}">
                <a16:creationId xmlns:a16="http://schemas.microsoft.com/office/drawing/2014/main" id="{3CD1B332-6F6F-4016-BF35-899A96B41112}"/>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21" name="タイトル 20">
            <a:extLst>
              <a:ext uri="{FF2B5EF4-FFF2-40B4-BE49-F238E27FC236}">
                <a16:creationId xmlns:a16="http://schemas.microsoft.com/office/drawing/2014/main" id="{D2C14EE1-B026-4E8A-9D19-764E0D7DE7A6}"/>
              </a:ext>
            </a:extLst>
          </p:cNvPr>
          <p:cNvSpPr>
            <a:spLocks noGrp="1"/>
          </p:cNvSpPr>
          <p:nvPr>
            <p:ph type="title"/>
          </p:nvPr>
        </p:nvSpPr>
        <p:spPr/>
        <p:txBody>
          <a:bodyPr/>
          <a:lstStyle/>
          <a:p>
            <a:r>
              <a:rPr kumimoji="1" lang="ja-JP" altLang="en-US" dirty="0"/>
              <a:t>結果</a:t>
            </a:r>
          </a:p>
        </p:txBody>
      </p:sp>
      <p:sp>
        <p:nvSpPr>
          <p:cNvPr id="22" name="コンテンツ プレースホルダー 21">
            <a:extLst>
              <a:ext uri="{FF2B5EF4-FFF2-40B4-BE49-F238E27FC236}">
                <a16:creationId xmlns:a16="http://schemas.microsoft.com/office/drawing/2014/main" id="{8924A00C-C771-48A9-8184-B6FC954984F3}"/>
              </a:ext>
            </a:extLst>
          </p:cNvPr>
          <p:cNvSpPr>
            <a:spLocks noGrp="1"/>
          </p:cNvSpPr>
          <p:nvPr>
            <p:ph idx="13"/>
          </p:nvPr>
        </p:nvSpPr>
        <p:spPr>
          <a:xfrm>
            <a:off x="374930" y="2727450"/>
            <a:ext cx="4799235" cy="442267"/>
          </a:xfrm>
        </p:spPr>
        <p:txBody>
          <a:bodyPr/>
          <a:lstStyle/>
          <a:p>
            <a:r>
              <a:rPr kumimoji="1" lang="ja-JP" altLang="en-US" dirty="0"/>
              <a:t>・</a:t>
            </a:r>
            <a:r>
              <a:rPr kumimoji="1" lang="en-US" altLang="ja-JP" dirty="0"/>
              <a:t>Case-1</a:t>
            </a:r>
            <a:r>
              <a:rPr kumimoji="1" lang="ja-JP" altLang="en-US" dirty="0"/>
              <a:t>は</a:t>
            </a:r>
            <a:r>
              <a:rPr lang="ja-JP" altLang="en-US" dirty="0"/>
              <a:t>線形な変化</a:t>
            </a:r>
            <a:endParaRPr kumimoji="1" lang="ja-JP" altLang="en-US" dirty="0"/>
          </a:p>
        </p:txBody>
      </p:sp>
      <p:sp>
        <p:nvSpPr>
          <p:cNvPr id="23" name="コンテンツ プレースホルダー 22">
            <a:extLst>
              <a:ext uri="{FF2B5EF4-FFF2-40B4-BE49-F238E27FC236}">
                <a16:creationId xmlns:a16="http://schemas.microsoft.com/office/drawing/2014/main" id="{582297A6-0FCA-4F3F-98DC-6A31443D3638}"/>
              </a:ext>
            </a:extLst>
          </p:cNvPr>
          <p:cNvSpPr>
            <a:spLocks noGrp="1"/>
          </p:cNvSpPr>
          <p:nvPr>
            <p:ph idx="16"/>
          </p:nvPr>
        </p:nvSpPr>
        <p:spPr>
          <a:xfrm>
            <a:off x="374930" y="2123460"/>
            <a:ext cx="4991104" cy="442267"/>
          </a:xfrm>
        </p:spPr>
        <p:txBody>
          <a:bodyPr/>
          <a:lstStyle/>
          <a:p>
            <a:r>
              <a:rPr kumimoji="1" lang="ja-JP" altLang="en-US" dirty="0"/>
              <a:t>・収束時間にあまり差がない</a:t>
            </a:r>
          </a:p>
        </p:txBody>
      </p:sp>
      <p:sp>
        <p:nvSpPr>
          <p:cNvPr id="25" name="コンテンツ プレースホルダー 24">
            <a:extLst>
              <a:ext uri="{FF2B5EF4-FFF2-40B4-BE49-F238E27FC236}">
                <a16:creationId xmlns:a16="http://schemas.microsoft.com/office/drawing/2014/main" id="{A66CDCEC-AB43-4D6B-8C6B-D6E544CDBBB6}"/>
              </a:ext>
            </a:extLst>
          </p:cNvPr>
          <p:cNvSpPr>
            <a:spLocks noGrp="1"/>
          </p:cNvSpPr>
          <p:nvPr>
            <p:ph idx="1"/>
          </p:nvPr>
        </p:nvSpPr>
        <p:spPr>
          <a:xfrm>
            <a:off x="374931" y="1348774"/>
            <a:ext cx="2435176" cy="365125"/>
          </a:xfrm>
        </p:spPr>
        <p:txBody>
          <a:bodyPr>
            <a:normAutofit/>
          </a:bodyPr>
          <a:lstStyle/>
          <a:p>
            <a:r>
              <a:rPr lang="en-US" altLang="ja-JP" dirty="0"/>
              <a:t>Die</a:t>
            </a:r>
            <a:r>
              <a:rPr lang="ja-JP" altLang="en-US" dirty="0"/>
              <a:t>内部粒子数の推移</a:t>
            </a:r>
            <a:endParaRPr kumimoji="1" lang="ja-JP" altLang="en-US" dirty="0"/>
          </a:p>
        </p:txBody>
      </p:sp>
      <p:cxnSp>
        <p:nvCxnSpPr>
          <p:cNvPr id="14" name="直線矢印コネクタ 13">
            <a:extLst>
              <a:ext uri="{FF2B5EF4-FFF2-40B4-BE49-F238E27FC236}">
                <a16:creationId xmlns:a16="http://schemas.microsoft.com/office/drawing/2014/main" id="{32CE3843-1556-42A9-AA49-636C2EF4EC48}"/>
              </a:ext>
            </a:extLst>
          </p:cNvPr>
          <p:cNvCxnSpPr>
            <a:cxnSpLocks/>
          </p:cNvCxnSpPr>
          <p:nvPr/>
        </p:nvCxnSpPr>
        <p:spPr>
          <a:xfrm>
            <a:off x="4638714" y="2922376"/>
            <a:ext cx="4136704" cy="650816"/>
          </a:xfrm>
          <a:prstGeom prst="straightConnector1">
            <a:avLst/>
          </a:prstGeom>
          <a:ln>
            <a:solidFill>
              <a:srgbClr val="808080"/>
            </a:solidFill>
            <a:tailEnd type="triangle"/>
          </a:ln>
        </p:spPr>
        <p:style>
          <a:lnRef idx="1">
            <a:schemeClr val="accent1"/>
          </a:lnRef>
          <a:fillRef idx="0">
            <a:schemeClr val="accent1"/>
          </a:fillRef>
          <a:effectRef idx="0">
            <a:schemeClr val="accent1"/>
          </a:effectRef>
          <a:fontRef idx="minor">
            <a:schemeClr val="tx1"/>
          </a:fontRef>
        </p:style>
      </p:cxnSp>
      <p:pic>
        <p:nvPicPr>
          <p:cNvPr id="8" name="velocity comparison">
            <a:hlinkClick r:id="" action="ppaction://media"/>
            <a:extLst>
              <a:ext uri="{FF2B5EF4-FFF2-40B4-BE49-F238E27FC236}">
                <a16:creationId xmlns:a16="http://schemas.microsoft.com/office/drawing/2014/main" id="{FCAD73D3-5810-4DBA-8E07-CF1230F016B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67186" y="3573192"/>
            <a:ext cx="3206468" cy="2114155"/>
          </a:xfrm>
          <a:prstGeom prst="rect">
            <a:avLst/>
          </a:prstGeom>
        </p:spPr>
      </p:pic>
      <p:sp>
        <p:nvSpPr>
          <p:cNvPr id="11" name="楕円 10">
            <a:extLst>
              <a:ext uri="{FF2B5EF4-FFF2-40B4-BE49-F238E27FC236}">
                <a16:creationId xmlns:a16="http://schemas.microsoft.com/office/drawing/2014/main" id="{1E6809A7-A16F-4374-81B9-4BC798B212DD}"/>
              </a:ext>
            </a:extLst>
          </p:cNvPr>
          <p:cNvSpPr/>
          <p:nvPr/>
        </p:nvSpPr>
        <p:spPr>
          <a:xfrm>
            <a:off x="9950976" y="2024008"/>
            <a:ext cx="970453" cy="346767"/>
          </a:xfrm>
          <a:prstGeom prst="ellipse">
            <a:avLst/>
          </a:prstGeom>
          <a:noFill/>
          <a:ln>
            <a:solidFill>
              <a:srgbClr val="80808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2" name="直線矢印コネクタ 11">
            <a:extLst>
              <a:ext uri="{FF2B5EF4-FFF2-40B4-BE49-F238E27FC236}">
                <a16:creationId xmlns:a16="http://schemas.microsoft.com/office/drawing/2014/main" id="{FCE9493E-1AFA-4EE9-A159-EAFEDA701ACD}"/>
              </a:ext>
            </a:extLst>
          </p:cNvPr>
          <p:cNvCxnSpPr>
            <a:cxnSpLocks/>
          </p:cNvCxnSpPr>
          <p:nvPr/>
        </p:nvCxnSpPr>
        <p:spPr>
          <a:xfrm flipV="1">
            <a:off x="5366034" y="2197391"/>
            <a:ext cx="4584942" cy="141752"/>
          </a:xfrm>
          <a:prstGeom prst="straightConnector1">
            <a:avLst/>
          </a:prstGeom>
          <a:ln>
            <a:solidFill>
              <a:srgbClr val="80808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5461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FDF45BF8-325B-4BBF-B8C1-E11E002B6C3A}"/>
              </a:ext>
            </a:extLst>
          </p:cNvPr>
          <p:cNvSpPr>
            <a:spLocks noGrp="1"/>
          </p:cNvSpPr>
          <p:nvPr>
            <p:ph type="sldNum" sz="quarter" idx="12"/>
          </p:nvPr>
        </p:nvSpPr>
        <p:spPr/>
        <p:txBody>
          <a:bodyPr/>
          <a:lstStyle/>
          <a:p>
            <a:fld id="{B63654C5-1636-4F20-A03F-ECD4CCF9462E}" type="slidenum">
              <a:rPr kumimoji="1" lang="ja-JP" altLang="en-US" smtClean="0"/>
              <a:t>11</a:t>
            </a:fld>
            <a:endParaRPr kumimoji="1" lang="ja-JP" altLang="en-US"/>
          </a:p>
        </p:txBody>
      </p:sp>
      <p:sp>
        <p:nvSpPr>
          <p:cNvPr id="3" name="フッター プレースホルダー 2">
            <a:extLst>
              <a:ext uri="{FF2B5EF4-FFF2-40B4-BE49-F238E27FC236}">
                <a16:creationId xmlns:a16="http://schemas.microsoft.com/office/drawing/2014/main" id="{3CD1B332-6F6F-4016-BF35-899A96B41112}"/>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21" name="タイトル 20">
            <a:extLst>
              <a:ext uri="{FF2B5EF4-FFF2-40B4-BE49-F238E27FC236}">
                <a16:creationId xmlns:a16="http://schemas.microsoft.com/office/drawing/2014/main" id="{D2C14EE1-B026-4E8A-9D19-764E0D7DE7A6}"/>
              </a:ext>
            </a:extLst>
          </p:cNvPr>
          <p:cNvSpPr>
            <a:spLocks noGrp="1"/>
          </p:cNvSpPr>
          <p:nvPr>
            <p:ph type="title"/>
          </p:nvPr>
        </p:nvSpPr>
        <p:spPr/>
        <p:txBody>
          <a:bodyPr/>
          <a:lstStyle/>
          <a:p>
            <a:r>
              <a:rPr kumimoji="1" lang="ja-JP" altLang="en-US" dirty="0"/>
              <a:t>結果</a:t>
            </a:r>
          </a:p>
        </p:txBody>
      </p:sp>
      <p:sp>
        <p:nvSpPr>
          <p:cNvPr id="25" name="コンテンツ プレースホルダー 24">
            <a:extLst>
              <a:ext uri="{FF2B5EF4-FFF2-40B4-BE49-F238E27FC236}">
                <a16:creationId xmlns:a16="http://schemas.microsoft.com/office/drawing/2014/main" id="{A66CDCEC-AB43-4D6B-8C6B-D6E544CDBBB6}"/>
              </a:ext>
            </a:extLst>
          </p:cNvPr>
          <p:cNvSpPr>
            <a:spLocks noGrp="1"/>
          </p:cNvSpPr>
          <p:nvPr>
            <p:ph idx="1"/>
          </p:nvPr>
        </p:nvSpPr>
        <p:spPr>
          <a:xfrm>
            <a:off x="374931" y="1348774"/>
            <a:ext cx="2435176" cy="365125"/>
          </a:xfrm>
        </p:spPr>
        <p:txBody>
          <a:bodyPr>
            <a:normAutofit/>
          </a:bodyPr>
          <a:lstStyle/>
          <a:p>
            <a:r>
              <a:rPr lang="en-US" altLang="ja-JP" dirty="0"/>
              <a:t>Die</a:t>
            </a:r>
            <a:r>
              <a:rPr lang="ja-JP" altLang="en-US" dirty="0"/>
              <a:t>内部粒子数の推移</a:t>
            </a:r>
            <a:endParaRPr kumimoji="1" lang="ja-JP" altLang="en-US" dirty="0"/>
          </a:p>
        </p:txBody>
      </p:sp>
      <p:sp>
        <p:nvSpPr>
          <p:cNvPr id="7" name="コンテンツ プレースホルダー 6">
            <a:extLst>
              <a:ext uri="{FF2B5EF4-FFF2-40B4-BE49-F238E27FC236}">
                <a16:creationId xmlns:a16="http://schemas.microsoft.com/office/drawing/2014/main" id="{46C08EF7-904A-4D4B-A98E-71B42930BCCB}"/>
              </a:ext>
            </a:extLst>
          </p:cNvPr>
          <p:cNvSpPr>
            <a:spLocks noGrp="1"/>
          </p:cNvSpPr>
          <p:nvPr>
            <p:ph idx="16"/>
          </p:nvPr>
        </p:nvSpPr>
        <p:spPr>
          <a:xfrm>
            <a:off x="374931" y="2327487"/>
            <a:ext cx="4998453" cy="442267"/>
          </a:xfrm>
        </p:spPr>
        <p:txBody>
          <a:bodyPr/>
          <a:lstStyle/>
          <a:p>
            <a:r>
              <a:rPr lang="ja-JP" altLang="en-US" dirty="0"/>
              <a:t>・吸い付きの強さ、</a:t>
            </a:r>
            <a:r>
              <a:rPr lang="en-US" altLang="ja-JP" dirty="0"/>
              <a:t>Punch</a:t>
            </a:r>
            <a:r>
              <a:rPr lang="ja-JP" altLang="en-US" dirty="0"/>
              <a:t>落下までの引き込み力に差</a:t>
            </a:r>
          </a:p>
        </p:txBody>
      </p:sp>
      <p:graphicFrame>
        <p:nvGraphicFramePr>
          <p:cNvPr id="16" name="グラフ 15">
            <a:extLst>
              <a:ext uri="{FF2B5EF4-FFF2-40B4-BE49-F238E27FC236}">
                <a16:creationId xmlns:a16="http://schemas.microsoft.com/office/drawing/2014/main" id="{00000000-0008-0000-0000-000002000000}"/>
              </a:ext>
            </a:extLst>
          </p:cNvPr>
          <p:cNvGraphicFramePr>
            <a:graphicFrameLocks/>
          </p:cNvGraphicFramePr>
          <p:nvPr>
            <p:extLst>
              <p:ext uri="{D42A27DB-BD31-4B8C-83A1-F6EECF244321}">
                <p14:modId xmlns:p14="http://schemas.microsoft.com/office/powerpoint/2010/main" val="776412410"/>
              </p:ext>
            </p:extLst>
          </p:nvPr>
        </p:nvGraphicFramePr>
        <p:xfrm>
          <a:off x="5543550" y="1348773"/>
          <a:ext cx="6470085" cy="4338573"/>
        </p:xfrm>
        <a:graphic>
          <a:graphicData uri="http://schemas.openxmlformats.org/drawingml/2006/chart">
            <c:chart xmlns:c="http://schemas.openxmlformats.org/drawingml/2006/chart" xmlns:r="http://schemas.openxmlformats.org/officeDocument/2006/relationships" r:id="rId4"/>
          </a:graphicData>
        </a:graphic>
      </p:graphicFrame>
      <p:pic>
        <p:nvPicPr>
          <p:cNvPr id="17" name="velocity comparison_void fraction">
            <a:hlinkClick r:id="" action="ppaction://media"/>
            <a:extLst>
              <a:ext uri="{FF2B5EF4-FFF2-40B4-BE49-F238E27FC236}">
                <a16:creationId xmlns:a16="http://schemas.microsoft.com/office/drawing/2014/main" id="{45FB896C-DCA4-43E7-8153-880984E265F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67186" y="3573192"/>
            <a:ext cx="3147614" cy="2106147"/>
          </a:xfrm>
          <a:prstGeom prst="rect">
            <a:avLst/>
          </a:prstGeom>
          <a:ln w="19050">
            <a:solidFill>
              <a:srgbClr val="808080"/>
            </a:solidFill>
          </a:ln>
        </p:spPr>
      </p:pic>
      <p:sp>
        <p:nvSpPr>
          <p:cNvPr id="19" name="楕円 18">
            <a:extLst>
              <a:ext uri="{FF2B5EF4-FFF2-40B4-BE49-F238E27FC236}">
                <a16:creationId xmlns:a16="http://schemas.microsoft.com/office/drawing/2014/main" id="{1EF0B3DD-D363-43AA-9D09-147CE4F707D2}"/>
              </a:ext>
            </a:extLst>
          </p:cNvPr>
          <p:cNvSpPr/>
          <p:nvPr/>
        </p:nvSpPr>
        <p:spPr>
          <a:xfrm rot="1902414">
            <a:off x="6057071" y="2457691"/>
            <a:ext cx="2928481" cy="899404"/>
          </a:xfrm>
          <a:prstGeom prst="ellipse">
            <a:avLst/>
          </a:prstGeom>
          <a:noFill/>
          <a:ln>
            <a:solidFill>
              <a:srgbClr val="80808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1" name="直線矢印コネクタ 10">
            <a:extLst>
              <a:ext uri="{FF2B5EF4-FFF2-40B4-BE49-F238E27FC236}">
                <a16:creationId xmlns:a16="http://schemas.microsoft.com/office/drawing/2014/main" id="{3EFA891B-937E-48EC-AFE8-CFAD9441D9C9}"/>
              </a:ext>
            </a:extLst>
          </p:cNvPr>
          <p:cNvCxnSpPr>
            <a:cxnSpLocks/>
            <a:endCxn id="19" idx="3"/>
          </p:cNvCxnSpPr>
          <p:nvPr/>
        </p:nvCxnSpPr>
        <p:spPr>
          <a:xfrm flipV="1">
            <a:off x="5208998" y="2633754"/>
            <a:ext cx="1264345" cy="136000"/>
          </a:xfrm>
          <a:prstGeom prst="straightConnector1">
            <a:avLst/>
          </a:prstGeom>
          <a:ln>
            <a:solidFill>
              <a:srgbClr val="80808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571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7"/>
                                        </p:tgtEl>
                                      </p:cBhvr>
                                    </p:cmd>
                                  </p:childTnLst>
                                </p:cTn>
                              </p:par>
                            </p:childTnLst>
                          </p:cTn>
                        </p:par>
                      </p:childTnLst>
                    </p:cTn>
                  </p:par>
                </p:childTnLst>
              </p:cTn>
              <p:nextCondLst>
                <p:cond evt="onClick" delay="0">
                  <p:tgtEl>
                    <p:spTgt spid="17"/>
                  </p:tgtEl>
                </p:cond>
              </p:nextCondLst>
            </p:seq>
            <p:video>
              <p:cMediaNode vol="80000">
                <p:cTn id="12" repeatCount="indefinite" fill="hold" display="0">
                  <p:stCondLst>
                    <p:cond delay="indefinite"/>
                  </p:stCondLst>
                </p:cTn>
                <p:tgtEl>
                  <p:spTgt spid="17"/>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C2D6637D-142A-4D8E-B2A1-ED00BE08F4D1}"/>
              </a:ext>
            </a:extLst>
          </p:cNvPr>
          <p:cNvSpPr>
            <a:spLocks noGrp="1"/>
          </p:cNvSpPr>
          <p:nvPr>
            <p:ph type="sldNum" sz="quarter" idx="12"/>
          </p:nvPr>
        </p:nvSpPr>
        <p:spPr/>
        <p:txBody>
          <a:bodyPr/>
          <a:lstStyle/>
          <a:p>
            <a:fld id="{B63654C5-1636-4F20-A03F-ECD4CCF9462E}" type="slidenum">
              <a:rPr kumimoji="1" lang="ja-JP" altLang="en-US" smtClean="0"/>
              <a:t>12</a:t>
            </a:fld>
            <a:endParaRPr kumimoji="1" lang="ja-JP" altLang="en-US"/>
          </a:p>
        </p:txBody>
      </p:sp>
      <p:sp>
        <p:nvSpPr>
          <p:cNvPr id="3" name="フッター プレースホルダー 2">
            <a:extLst>
              <a:ext uri="{FF2B5EF4-FFF2-40B4-BE49-F238E27FC236}">
                <a16:creationId xmlns:a16="http://schemas.microsoft.com/office/drawing/2014/main" id="{947460A5-68C7-49FE-910B-C7F564DF0EFC}"/>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21" name="タイトル 20">
            <a:extLst>
              <a:ext uri="{FF2B5EF4-FFF2-40B4-BE49-F238E27FC236}">
                <a16:creationId xmlns:a16="http://schemas.microsoft.com/office/drawing/2014/main" id="{C4E2F60A-FD19-449F-80F4-7B91C95E3534}"/>
              </a:ext>
            </a:extLst>
          </p:cNvPr>
          <p:cNvSpPr>
            <a:spLocks noGrp="1"/>
          </p:cNvSpPr>
          <p:nvPr>
            <p:ph type="title"/>
          </p:nvPr>
        </p:nvSpPr>
        <p:spPr/>
        <p:txBody>
          <a:bodyPr/>
          <a:lstStyle/>
          <a:p>
            <a:r>
              <a:rPr kumimoji="1" lang="ja-JP" altLang="en-US" dirty="0"/>
              <a:t>結果</a:t>
            </a:r>
          </a:p>
        </p:txBody>
      </p:sp>
      <p:sp>
        <p:nvSpPr>
          <p:cNvPr id="22" name="コンテンツ プレースホルダー 21">
            <a:extLst>
              <a:ext uri="{FF2B5EF4-FFF2-40B4-BE49-F238E27FC236}">
                <a16:creationId xmlns:a16="http://schemas.microsoft.com/office/drawing/2014/main" id="{EABF49A9-4C58-4A84-A1CB-270CD16780C2}"/>
              </a:ext>
            </a:extLst>
          </p:cNvPr>
          <p:cNvSpPr>
            <a:spLocks noGrp="1"/>
          </p:cNvSpPr>
          <p:nvPr>
            <p:ph idx="1"/>
          </p:nvPr>
        </p:nvSpPr>
        <p:spPr>
          <a:xfrm>
            <a:off x="374931" y="1348774"/>
            <a:ext cx="1420415" cy="365125"/>
          </a:xfrm>
        </p:spPr>
        <p:txBody>
          <a:bodyPr/>
          <a:lstStyle/>
          <a:p>
            <a:r>
              <a:rPr kumimoji="1" lang="ja-JP" altLang="en-US" dirty="0"/>
              <a:t>流入粒子数</a:t>
            </a:r>
          </a:p>
        </p:txBody>
      </p:sp>
      <p:graphicFrame>
        <p:nvGraphicFramePr>
          <p:cNvPr id="4" name="表 3">
            <a:extLst>
              <a:ext uri="{FF2B5EF4-FFF2-40B4-BE49-F238E27FC236}">
                <a16:creationId xmlns:a16="http://schemas.microsoft.com/office/drawing/2014/main" id="{B7729D01-B806-4089-80FB-8BECEF2E1E22}"/>
              </a:ext>
            </a:extLst>
          </p:cNvPr>
          <p:cNvGraphicFramePr>
            <a:graphicFrameLocks noGrp="1"/>
          </p:cNvGraphicFramePr>
          <p:nvPr>
            <p:extLst>
              <p:ext uri="{D42A27DB-BD31-4B8C-83A1-F6EECF244321}">
                <p14:modId xmlns:p14="http://schemas.microsoft.com/office/powerpoint/2010/main" val="1229850554"/>
              </p:ext>
            </p:extLst>
          </p:nvPr>
        </p:nvGraphicFramePr>
        <p:xfrm>
          <a:off x="2282487" y="1348774"/>
          <a:ext cx="5835690" cy="407715"/>
        </p:xfrm>
        <a:graphic>
          <a:graphicData uri="http://schemas.openxmlformats.org/drawingml/2006/table">
            <a:tbl>
              <a:tblPr/>
              <a:tblGrid>
                <a:gridCol w="1965985">
                  <a:extLst>
                    <a:ext uri="{9D8B030D-6E8A-4147-A177-3AD203B41FA5}">
                      <a16:colId xmlns:a16="http://schemas.microsoft.com/office/drawing/2014/main" val="20000"/>
                    </a:ext>
                  </a:extLst>
                </a:gridCol>
                <a:gridCol w="2016224">
                  <a:extLst>
                    <a:ext uri="{9D8B030D-6E8A-4147-A177-3AD203B41FA5}">
                      <a16:colId xmlns:a16="http://schemas.microsoft.com/office/drawing/2014/main" val="20001"/>
                    </a:ext>
                  </a:extLst>
                </a:gridCol>
                <a:gridCol w="1853481">
                  <a:extLst>
                    <a:ext uri="{9D8B030D-6E8A-4147-A177-3AD203B41FA5}">
                      <a16:colId xmlns:a16="http://schemas.microsoft.com/office/drawing/2014/main" val="20002"/>
                    </a:ext>
                  </a:extLst>
                </a:gridCol>
              </a:tblGrid>
              <a:tr h="407715">
                <a:tc>
                  <a:txBody>
                    <a:bodyPr/>
                    <a:lstStyle/>
                    <a:p>
                      <a:pPr algn="ctr" fontAlgn="ctr"/>
                      <a:r>
                        <a:rPr lang="en-US" sz="1100" b="0" i="0" u="none" strike="noStrike" dirty="0">
                          <a:solidFill>
                            <a:srgbClr val="000000"/>
                          </a:solidFill>
                          <a:effectLst/>
                          <a:latin typeface="+mn-lt"/>
                          <a:ea typeface="ＭＳ Ｐゴシック" panose="020B0600070205080204" pitchFamily="50" charset="-128"/>
                        </a:rPr>
                        <a:t>Case-1 (100[mm/s])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Case-2 (200[mm/s])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Case-3 (300[mm/s])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cxnSp>
        <p:nvCxnSpPr>
          <p:cNvPr id="5" name="直線コネクタ 4">
            <a:extLst>
              <a:ext uri="{FF2B5EF4-FFF2-40B4-BE49-F238E27FC236}">
                <a16:creationId xmlns:a16="http://schemas.microsoft.com/office/drawing/2014/main" id="{7762D072-A4AD-43E4-AE9D-8381DC97EB6D}"/>
              </a:ext>
            </a:extLst>
          </p:cNvPr>
          <p:cNvCxnSpPr/>
          <p:nvPr/>
        </p:nvCxnSpPr>
        <p:spPr>
          <a:xfrm>
            <a:off x="2282488" y="1756489"/>
            <a:ext cx="18865" cy="23595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線コネクタ 5">
            <a:extLst>
              <a:ext uri="{FF2B5EF4-FFF2-40B4-BE49-F238E27FC236}">
                <a16:creationId xmlns:a16="http://schemas.microsoft.com/office/drawing/2014/main" id="{BEA7D2FD-781E-41E7-B8ED-CCFF0E0FD768}"/>
              </a:ext>
            </a:extLst>
          </p:cNvPr>
          <p:cNvCxnSpPr>
            <a:endCxn id="12" idx="0"/>
          </p:cNvCxnSpPr>
          <p:nvPr/>
        </p:nvCxnSpPr>
        <p:spPr>
          <a:xfrm>
            <a:off x="4239107" y="1766276"/>
            <a:ext cx="1" cy="236386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線コネクタ 6">
            <a:extLst>
              <a:ext uri="{FF2B5EF4-FFF2-40B4-BE49-F238E27FC236}">
                <a16:creationId xmlns:a16="http://schemas.microsoft.com/office/drawing/2014/main" id="{4C63FE35-FBFD-48CB-AEA5-3A47340A2ED0}"/>
              </a:ext>
            </a:extLst>
          </p:cNvPr>
          <p:cNvCxnSpPr/>
          <p:nvPr/>
        </p:nvCxnSpPr>
        <p:spPr>
          <a:xfrm flipH="1">
            <a:off x="8107024" y="1757301"/>
            <a:ext cx="1570" cy="235869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8" name="表 7">
            <a:extLst>
              <a:ext uri="{FF2B5EF4-FFF2-40B4-BE49-F238E27FC236}">
                <a16:creationId xmlns:a16="http://schemas.microsoft.com/office/drawing/2014/main" id="{8C677BF3-3982-40C3-A5D8-AE57D99163D7}"/>
              </a:ext>
            </a:extLst>
          </p:cNvPr>
          <p:cNvGraphicFramePr>
            <a:graphicFrameLocks noGrp="1"/>
          </p:cNvGraphicFramePr>
          <p:nvPr>
            <p:extLst>
              <p:ext uri="{D42A27DB-BD31-4B8C-83A1-F6EECF244321}">
                <p14:modId xmlns:p14="http://schemas.microsoft.com/office/powerpoint/2010/main" val="835419008"/>
              </p:ext>
            </p:extLst>
          </p:nvPr>
        </p:nvGraphicFramePr>
        <p:xfrm>
          <a:off x="1326701" y="5194651"/>
          <a:ext cx="6810205" cy="358140"/>
        </p:xfrm>
        <a:graphic>
          <a:graphicData uri="http://schemas.openxmlformats.org/drawingml/2006/table">
            <a:tbl>
              <a:tblPr/>
              <a:tblGrid>
                <a:gridCol w="977556">
                  <a:extLst>
                    <a:ext uri="{9D8B030D-6E8A-4147-A177-3AD203B41FA5}">
                      <a16:colId xmlns:a16="http://schemas.microsoft.com/office/drawing/2014/main" val="20000"/>
                    </a:ext>
                  </a:extLst>
                </a:gridCol>
                <a:gridCol w="1944216">
                  <a:extLst>
                    <a:ext uri="{9D8B030D-6E8A-4147-A177-3AD203B41FA5}">
                      <a16:colId xmlns:a16="http://schemas.microsoft.com/office/drawing/2014/main" val="20001"/>
                    </a:ext>
                  </a:extLst>
                </a:gridCol>
                <a:gridCol w="863559">
                  <a:extLst>
                    <a:ext uri="{9D8B030D-6E8A-4147-A177-3AD203B41FA5}">
                      <a16:colId xmlns:a16="http://schemas.microsoft.com/office/drawing/2014/main" val="20002"/>
                    </a:ext>
                  </a:extLst>
                </a:gridCol>
                <a:gridCol w="1152665">
                  <a:extLst>
                    <a:ext uri="{9D8B030D-6E8A-4147-A177-3AD203B41FA5}">
                      <a16:colId xmlns:a16="http://schemas.microsoft.com/office/drawing/2014/main" val="20003"/>
                    </a:ext>
                  </a:extLst>
                </a:gridCol>
                <a:gridCol w="1872209">
                  <a:extLst>
                    <a:ext uri="{9D8B030D-6E8A-4147-A177-3AD203B41FA5}">
                      <a16:colId xmlns:a16="http://schemas.microsoft.com/office/drawing/2014/main" val="20004"/>
                    </a:ext>
                  </a:extLst>
                </a:gridCol>
              </a:tblGrid>
              <a:tr h="180975">
                <a:tc>
                  <a:txBody>
                    <a:bodyPr/>
                    <a:lstStyle/>
                    <a:p>
                      <a:pPr algn="ctr" fontAlgn="ctr"/>
                      <a:r>
                        <a:rPr lang="ja-JP" altLang="en-US" sz="1100" b="0" i="0" u="none" strike="noStrike" dirty="0">
                          <a:solidFill>
                            <a:srgbClr val="000000"/>
                          </a:solidFill>
                          <a:effectLst/>
                          <a:latin typeface="+mn-lt"/>
                          <a:ea typeface="ＭＳ Ｐゴシック" panose="020B0600070205080204" pitchFamily="50" charset="-128"/>
                        </a:rPr>
                        <a:t>合計</a:t>
                      </a:r>
                      <a:endParaRPr lang="en-US" sz="1100" b="0" i="0" u="none" strike="noStrike" dirty="0">
                        <a:solidFill>
                          <a:srgbClr val="000000"/>
                        </a:solidFill>
                        <a:effectLst/>
                        <a:latin typeface="+mn-lt"/>
                        <a:ea typeface="ＭＳ Ｐゴシック" panose="020B0600070205080204" pitchFamily="50" charset="-128"/>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144284</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144840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fontAlgn="ctr"/>
                      <a:endParaRPr lang="en-US" altLang="ja-JP" sz="1100" b="0" i="0" u="none" strike="noStrike" dirty="0">
                        <a:solidFill>
                          <a:srgbClr val="000000"/>
                        </a:solidFill>
                        <a:effectLst/>
                        <a:latin typeface="+mn-lt"/>
                        <a:ea typeface="ＭＳ Ｐゴシック" panose="020B0600070205080204" pitchFamily="50" charset="-128"/>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algun Gothic" panose="020B0503020000020004" pitchFamily="34" charset="-127"/>
                          <a:ea typeface="Malgun Gothic" panose="020B0503020000020004" pitchFamily="34" charset="-127"/>
                        </a:rPr>
                        <a:t>145008</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71450">
                <a:tc>
                  <a:txBody>
                    <a:bodyPr/>
                    <a:lstStyle/>
                    <a:p>
                      <a:pPr algn="l" fontAlgn="ctr"/>
                      <a:endParaRPr lang="ja-JP" altLang="en-US" sz="1100" b="0" i="0" u="none" strike="noStrike">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ja-JP" altLang="en-US" sz="1100" b="0" i="0" u="none" strike="noStrike">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ja-JP" altLang="en-US" sz="1100" b="0" i="0" u="none" strike="noStrike">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ja-JP" altLang="en-US" sz="1100" b="0" i="0" u="none" strike="noStrike" dirty="0">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ja-JP" altLang="en-US" sz="1100" b="0" i="0" u="none" strike="noStrike" dirty="0">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bl>
          </a:graphicData>
        </a:graphic>
      </p:graphicFrame>
      <p:pic>
        <p:nvPicPr>
          <p:cNvPr id="9" name="図 8">
            <a:extLst>
              <a:ext uri="{FF2B5EF4-FFF2-40B4-BE49-F238E27FC236}">
                <a16:creationId xmlns:a16="http://schemas.microsoft.com/office/drawing/2014/main" id="{F6914B45-1134-443C-AEAF-1EB08341263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4733" y="1998205"/>
            <a:ext cx="1606801" cy="1836344"/>
          </a:xfrm>
          <a:prstGeom prst="rect">
            <a:avLst/>
          </a:prstGeom>
        </p:spPr>
      </p:pic>
      <p:graphicFrame>
        <p:nvGraphicFramePr>
          <p:cNvPr id="12" name="表 11">
            <a:extLst>
              <a:ext uri="{FF2B5EF4-FFF2-40B4-BE49-F238E27FC236}">
                <a16:creationId xmlns:a16="http://schemas.microsoft.com/office/drawing/2014/main" id="{40A16AF5-2E94-4B0A-B748-344103167CB2}"/>
              </a:ext>
            </a:extLst>
          </p:cNvPr>
          <p:cNvGraphicFramePr>
            <a:graphicFrameLocks noGrp="1"/>
          </p:cNvGraphicFramePr>
          <p:nvPr>
            <p:extLst>
              <p:ext uri="{D42A27DB-BD31-4B8C-83A1-F6EECF244321}">
                <p14:modId xmlns:p14="http://schemas.microsoft.com/office/powerpoint/2010/main" val="2407389973"/>
              </p:ext>
            </p:extLst>
          </p:nvPr>
        </p:nvGraphicFramePr>
        <p:xfrm>
          <a:off x="360039" y="4130145"/>
          <a:ext cx="7758139" cy="893445"/>
        </p:xfrm>
        <a:graphic>
          <a:graphicData uri="http://schemas.openxmlformats.org/drawingml/2006/table">
            <a:tbl>
              <a:tblPr/>
              <a:tblGrid>
                <a:gridCol w="659177">
                  <a:extLst>
                    <a:ext uri="{9D8B030D-6E8A-4147-A177-3AD203B41FA5}">
                      <a16:colId xmlns:a16="http://schemas.microsoft.com/office/drawing/2014/main" val="20000"/>
                    </a:ext>
                  </a:extLst>
                </a:gridCol>
                <a:gridCol w="245736">
                  <a:extLst>
                    <a:ext uri="{9D8B030D-6E8A-4147-A177-3AD203B41FA5}">
                      <a16:colId xmlns:a16="http://schemas.microsoft.com/office/drawing/2014/main" val="20001"/>
                    </a:ext>
                  </a:extLst>
                </a:gridCol>
                <a:gridCol w="1039305">
                  <a:extLst>
                    <a:ext uri="{9D8B030D-6E8A-4147-A177-3AD203B41FA5}">
                      <a16:colId xmlns:a16="http://schemas.microsoft.com/office/drawing/2014/main" val="20002"/>
                    </a:ext>
                  </a:extLst>
                </a:gridCol>
                <a:gridCol w="1944216">
                  <a:extLst>
                    <a:ext uri="{9D8B030D-6E8A-4147-A177-3AD203B41FA5}">
                      <a16:colId xmlns:a16="http://schemas.microsoft.com/office/drawing/2014/main" val="20003"/>
                    </a:ext>
                  </a:extLst>
                </a:gridCol>
                <a:gridCol w="2016224">
                  <a:extLst>
                    <a:ext uri="{9D8B030D-6E8A-4147-A177-3AD203B41FA5}">
                      <a16:colId xmlns:a16="http://schemas.microsoft.com/office/drawing/2014/main" val="20005"/>
                    </a:ext>
                  </a:extLst>
                </a:gridCol>
                <a:gridCol w="1853481">
                  <a:extLst>
                    <a:ext uri="{9D8B030D-6E8A-4147-A177-3AD203B41FA5}">
                      <a16:colId xmlns:a16="http://schemas.microsoft.com/office/drawing/2014/main" val="20006"/>
                    </a:ext>
                  </a:extLst>
                </a:gridCol>
              </a:tblGrid>
              <a:tr h="171450">
                <a:tc rowSpan="5">
                  <a:txBody>
                    <a:bodyPr/>
                    <a:lstStyle/>
                    <a:p>
                      <a:pPr algn="ctr" fontAlgn="ctr"/>
                      <a:r>
                        <a:rPr lang="ja-JP" altLang="en-US" sz="1100" b="0" i="0" u="none" strike="noStrike" dirty="0">
                          <a:solidFill>
                            <a:srgbClr val="000000"/>
                          </a:solidFill>
                          <a:effectLst/>
                          <a:latin typeface="ＭＳ Ｐゴシック" panose="020B0600070205080204" pitchFamily="50" charset="-128"/>
                          <a:ea typeface="ＭＳ Ｐゴシック" panose="020B0600070205080204" pitchFamily="50" charset="-128"/>
                        </a:rPr>
                        <a:t>層</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5</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38021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33913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algun Gothic" panose="020B0503020000020004" pitchFamily="34" charset="-127"/>
                          <a:ea typeface="Malgun Gothic" panose="020B0503020000020004" pitchFamily="34" charset="-127"/>
                        </a:rPr>
                        <a:t>32622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71450">
                <a:tc vMerge="1">
                  <a:txBody>
                    <a:bodyPr/>
                    <a:lstStyle/>
                    <a:p>
                      <a:endParaRPr kumimoji="1" lang="ja-JP" altLang="en-US"/>
                    </a:p>
                  </a:txBody>
                  <a:tcPr/>
                </a:tc>
                <a:tc>
                  <a:txBody>
                    <a:bodyPr/>
                    <a:lstStyle/>
                    <a:p>
                      <a:pPr algn="ctr" fontAlgn="ctr"/>
                      <a:r>
                        <a:rPr lang="en-US" altLang="ja-JP" sz="1100" b="0" i="0" u="none" strike="noStrike">
                          <a:solidFill>
                            <a:srgbClr val="000000"/>
                          </a:solidFill>
                          <a:effectLst/>
                          <a:latin typeface="+mn-lt"/>
                          <a:ea typeface="ＭＳ Ｐゴシック" panose="020B0600070205080204" pitchFamily="50" charset="-128"/>
                        </a:rPr>
                        <a:t>4</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33670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33528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algun Gothic" panose="020B0503020000020004" pitchFamily="34" charset="-127"/>
                          <a:ea typeface="Malgun Gothic" panose="020B0503020000020004" pitchFamily="34" charset="-127"/>
                        </a:rPr>
                        <a:t>32700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71450">
                <a:tc vMerge="1">
                  <a:txBody>
                    <a:bodyPr/>
                    <a:lstStyle/>
                    <a:p>
                      <a:endParaRPr kumimoji="1" lang="ja-JP" altLang="en-US"/>
                    </a:p>
                  </a:txBody>
                  <a:tcPr/>
                </a:tc>
                <a:tc>
                  <a:txBody>
                    <a:bodyPr/>
                    <a:lstStyle/>
                    <a:p>
                      <a:pPr algn="ctr" fontAlgn="ctr"/>
                      <a:r>
                        <a:rPr lang="en-US" altLang="ja-JP" sz="1100" b="0" i="0" u="none" strike="noStrike">
                          <a:solidFill>
                            <a:srgbClr val="000000"/>
                          </a:solidFill>
                          <a:effectLst/>
                          <a:latin typeface="+mn-lt"/>
                          <a:ea typeface="ＭＳ Ｐゴシック" panose="020B0600070205080204" pitchFamily="50" charset="-128"/>
                        </a:rPr>
                        <a:t>3</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29346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30320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algun Gothic" panose="020B0503020000020004" pitchFamily="34" charset="-127"/>
                          <a:ea typeface="Malgun Gothic" panose="020B0503020000020004" pitchFamily="34" charset="-127"/>
                        </a:rPr>
                        <a:t>30383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vMerge="1">
                  <a:txBody>
                    <a:bodyPr/>
                    <a:lstStyle/>
                    <a:p>
                      <a:endParaRPr kumimoji="1" lang="ja-JP" altLang="en-US"/>
                    </a:p>
                  </a:txBody>
                  <a:tcPr/>
                </a:tc>
                <a:tc>
                  <a:txBody>
                    <a:bodyPr/>
                    <a:lstStyle/>
                    <a:p>
                      <a:pPr algn="ctr" fontAlgn="ctr"/>
                      <a:r>
                        <a:rPr lang="en-US" altLang="ja-JP" sz="1100" b="0" i="0" u="none" strike="noStrike">
                          <a:solidFill>
                            <a:srgbClr val="000000"/>
                          </a:solidFill>
                          <a:effectLst/>
                          <a:latin typeface="+mn-lt"/>
                          <a:ea typeface="ＭＳ Ｐゴシック" panose="020B0600070205080204" pitchFamily="50" charset="-128"/>
                        </a:rPr>
                        <a:t>2</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22926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24877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algun Gothic" panose="020B0503020000020004" pitchFamily="34" charset="-127"/>
                          <a:ea typeface="Malgun Gothic" panose="020B0503020000020004" pitchFamily="34" charset="-127"/>
                        </a:rPr>
                        <a:t>25806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vMerge="1">
                  <a:txBody>
                    <a:bodyPr/>
                    <a:lstStyle/>
                    <a:p>
                      <a:endParaRPr kumimoji="1" lang="ja-JP" altLang="en-US"/>
                    </a:p>
                  </a:txBody>
                  <a:tcPr/>
                </a:tc>
                <a:tc>
                  <a:txBody>
                    <a:bodyPr/>
                    <a:lstStyle/>
                    <a:p>
                      <a:pPr algn="ctr" fontAlgn="ctr"/>
                      <a:r>
                        <a:rPr lang="en-US" altLang="ja-JP" sz="1100" b="0" i="0" u="none" strike="noStrike">
                          <a:solidFill>
                            <a:srgbClr val="000000"/>
                          </a:solidFill>
                          <a:effectLst/>
                          <a:latin typeface="+mn-lt"/>
                          <a:ea typeface="ＭＳ Ｐゴシック" panose="020B0600070205080204" pitchFamily="50" charset="-128"/>
                        </a:rPr>
                        <a:t>1</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20321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22202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algun Gothic" panose="020B0503020000020004" pitchFamily="34" charset="-127"/>
                          <a:ea typeface="Malgun Gothic" panose="020B0503020000020004" pitchFamily="34" charset="-127"/>
                        </a:rPr>
                        <a:t>23497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cxnSp>
        <p:nvCxnSpPr>
          <p:cNvPr id="14" name="直線コネクタ 13">
            <a:extLst>
              <a:ext uri="{FF2B5EF4-FFF2-40B4-BE49-F238E27FC236}">
                <a16:creationId xmlns:a16="http://schemas.microsoft.com/office/drawing/2014/main" id="{BC0897A0-0FBF-472E-8BF9-EB88D27D2AE8}"/>
              </a:ext>
            </a:extLst>
          </p:cNvPr>
          <p:cNvCxnSpPr/>
          <p:nvPr/>
        </p:nvCxnSpPr>
        <p:spPr>
          <a:xfrm>
            <a:off x="6264696" y="1756489"/>
            <a:ext cx="0" cy="23595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7B0CFE97-5DA4-4078-9C87-21D63398C44B}"/>
              </a:ext>
            </a:extLst>
          </p:cNvPr>
          <p:cNvSpPr txBox="1"/>
          <p:nvPr/>
        </p:nvSpPr>
        <p:spPr>
          <a:xfrm>
            <a:off x="517959" y="2590950"/>
            <a:ext cx="1260347" cy="369332"/>
          </a:xfrm>
          <a:prstGeom prst="rect">
            <a:avLst/>
          </a:prstGeom>
          <a:noFill/>
        </p:spPr>
        <p:txBody>
          <a:bodyPr wrap="square" rtlCol="0">
            <a:spAutoFit/>
          </a:bodyPr>
          <a:lstStyle/>
          <a:p>
            <a:r>
              <a:rPr kumimoji="1" lang="en-US" altLang="ja-JP" dirty="0">
                <a:solidFill>
                  <a:srgbClr val="A9157E"/>
                </a:solidFill>
              </a:rPr>
              <a:t>Die  Area</a:t>
            </a:r>
            <a:endParaRPr kumimoji="1" lang="ja-JP" altLang="en-US" dirty="0">
              <a:solidFill>
                <a:srgbClr val="A9157E"/>
              </a:solidFill>
            </a:endParaRPr>
          </a:p>
        </p:txBody>
      </p:sp>
      <p:sp>
        <p:nvSpPr>
          <p:cNvPr id="38" name="コンテンツ プレースホルダー 16">
            <a:extLst>
              <a:ext uri="{FF2B5EF4-FFF2-40B4-BE49-F238E27FC236}">
                <a16:creationId xmlns:a16="http://schemas.microsoft.com/office/drawing/2014/main" id="{81EA82F7-9EBE-4878-B559-9394278C8B00}"/>
              </a:ext>
            </a:extLst>
          </p:cNvPr>
          <p:cNvSpPr txBox="1">
            <a:spLocks/>
          </p:cNvSpPr>
          <p:nvPr/>
        </p:nvSpPr>
        <p:spPr>
          <a:xfrm>
            <a:off x="339650" y="5559485"/>
            <a:ext cx="10017862" cy="44226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dirty="0"/>
              <a:t>合計粒子数だけでなく、その配分にも差がある</a:t>
            </a:r>
            <a:endParaRPr lang="en-US" altLang="ja-JP" dirty="0"/>
          </a:p>
        </p:txBody>
      </p:sp>
      <p:pic>
        <p:nvPicPr>
          <p:cNvPr id="20" name="図 19">
            <a:extLst>
              <a:ext uri="{FF2B5EF4-FFF2-40B4-BE49-F238E27FC236}">
                <a16:creationId xmlns:a16="http://schemas.microsoft.com/office/drawing/2014/main" id="{D1B06BC7-BD25-4055-8B1E-7B43A3C922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9579" y="1806722"/>
            <a:ext cx="1707665" cy="2256388"/>
          </a:xfrm>
          <a:prstGeom prst="rect">
            <a:avLst/>
          </a:prstGeom>
        </p:spPr>
      </p:pic>
      <p:pic>
        <p:nvPicPr>
          <p:cNvPr id="25" name="図 24">
            <a:extLst>
              <a:ext uri="{FF2B5EF4-FFF2-40B4-BE49-F238E27FC236}">
                <a16:creationId xmlns:a16="http://schemas.microsoft.com/office/drawing/2014/main" id="{AD265DEC-8865-40BD-AC07-5453CFB4CA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2369" y="1806722"/>
            <a:ext cx="1663072" cy="2273024"/>
          </a:xfrm>
          <a:prstGeom prst="rect">
            <a:avLst/>
          </a:prstGeom>
        </p:spPr>
      </p:pic>
      <p:pic>
        <p:nvPicPr>
          <p:cNvPr id="28" name="図 27">
            <a:extLst>
              <a:ext uri="{FF2B5EF4-FFF2-40B4-BE49-F238E27FC236}">
                <a16:creationId xmlns:a16="http://schemas.microsoft.com/office/drawing/2014/main" id="{FCA1C832-9451-467D-8781-A2DD61AB44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04681" y="1806722"/>
            <a:ext cx="1579944" cy="2256388"/>
          </a:xfrm>
          <a:prstGeom prst="rect">
            <a:avLst/>
          </a:prstGeom>
        </p:spPr>
      </p:pic>
      <p:sp>
        <p:nvSpPr>
          <p:cNvPr id="33" name="正方形/長方形 32">
            <a:extLst>
              <a:ext uri="{FF2B5EF4-FFF2-40B4-BE49-F238E27FC236}">
                <a16:creationId xmlns:a16="http://schemas.microsoft.com/office/drawing/2014/main" id="{5B0046FE-5FE2-47B2-8858-C0C277F34E61}"/>
              </a:ext>
            </a:extLst>
          </p:cNvPr>
          <p:cNvSpPr/>
          <p:nvPr/>
        </p:nvSpPr>
        <p:spPr>
          <a:xfrm>
            <a:off x="4218727" y="4637400"/>
            <a:ext cx="3918178" cy="785164"/>
          </a:xfrm>
          <a:prstGeom prst="rect">
            <a:avLst/>
          </a:prstGeom>
          <a:noFill/>
          <a:ln w="19050">
            <a:solidFill>
              <a:srgbClr val="FF6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cxnSp>
        <p:nvCxnSpPr>
          <p:cNvPr id="35" name="直線矢印コネクタ 34">
            <a:extLst>
              <a:ext uri="{FF2B5EF4-FFF2-40B4-BE49-F238E27FC236}">
                <a16:creationId xmlns:a16="http://schemas.microsoft.com/office/drawing/2014/main" id="{C72A0394-801D-4A0E-80C4-E43CE2EC8E9F}"/>
              </a:ext>
            </a:extLst>
          </p:cNvPr>
          <p:cNvCxnSpPr>
            <a:cxnSpLocks/>
            <a:stCxn id="39" idx="1"/>
          </p:cNvCxnSpPr>
          <p:nvPr/>
        </p:nvCxnSpPr>
        <p:spPr>
          <a:xfrm flipH="1" flipV="1">
            <a:off x="8136908" y="4814886"/>
            <a:ext cx="1074978" cy="200200"/>
          </a:xfrm>
          <a:prstGeom prst="straightConnector1">
            <a:avLst/>
          </a:prstGeom>
          <a:ln>
            <a:solidFill>
              <a:srgbClr val="FF695E"/>
            </a:solidFill>
            <a:tailEnd type="triangle"/>
          </a:ln>
        </p:spPr>
        <p:style>
          <a:lnRef idx="1">
            <a:schemeClr val="accent1"/>
          </a:lnRef>
          <a:fillRef idx="0">
            <a:schemeClr val="accent1"/>
          </a:fillRef>
          <a:effectRef idx="0">
            <a:schemeClr val="accent1"/>
          </a:effectRef>
          <a:fontRef idx="minor">
            <a:schemeClr val="tx1"/>
          </a:fontRef>
        </p:style>
      </p:cxnSp>
      <p:sp>
        <p:nvSpPr>
          <p:cNvPr id="39" name="テキスト ボックス 38">
            <a:extLst>
              <a:ext uri="{FF2B5EF4-FFF2-40B4-BE49-F238E27FC236}">
                <a16:creationId xmlns:a16="http://schemas.microsoft.com/office/drawing/2014/main" id="{480A6E2A-0F90-4890-B834-9CC161465CB3}"/>
              </a:ext>
            </a:extLst>
          </p:cNvPr>
          <p:cNvSpPr txBox="1"/>
          <p:nvPr/>
        </p:nvSpPr>
        <p:spPr>
          <a:xfrm>
            <a:off x="9211886" y="4691920"/>
            <a:ext cx="2869635" cy="646331"/>
          </a:xfrm>
          <a:prstGeom prst="rect">
            <a:avLst/>
          </a:prstGeom>
          <a:noFill/>
        </p:spPr>
        <p:txBody>
          <a:bodyPr wrap="square" rtlCol="0">
            <a:spAutoFit/>
          </a:bodyPr>
          <a:lstStyle/>
          <a:p>
            <a:r>
              <a:rPr lang="ja-JP" altLang="en-US" dirty="0"/>
              <a:t>合計の差は少ないが、</a:t>
            </a:r>
            <a:endParaRPr lang="en-US" altLang="ja-JP" dirty="0"/>
          </a:p>
          <a:p>
            <a:r>
              <a:rPr lang="ja-JP" altLang="en-US" dirty="0"/>
              <a:t>配分には差がある</a:t>
            </a:r>
          </a:p>
        </p:txBody>
      </p:sp>
    </p:spTree>
    <p:extLst>
      <p:ext uri="{BB962C8B-B14F-4D97-AF65-F5344CB8AC3E}">
        <p14:creationId xmlns:p14="http://schemas.microsoft.com/office/powerpoint/2010/main" val="24601130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2CBABF8A-25C8-4544-A7E6-8962BC5461C6}"/>
              </a:ext>
            </a:extLst>
          </p:cNvPr>
          <p:cNvSpPr>
            <a:spLocks noGrp="1"/>
          </p:cNvSpPr>
          <p:nvPr>
            <p:ph type="sldNum" sz="quarter" idx="12"/>
          </p:nvPr>
        </p:nvSpPr>
        <p:spPr/>
        <p:txBody>
          <a:bodyPr/>
          <a:lstStyle/>
          <a:p>
            <a:fld id="{B63654C5-1636-4F20-A03F-ECD4CCF9462E}" type="slidenum">
              <a:rPr kumimoji="1" lang="ja-JP" altLang="en-US" smtClean="0"/>
              <a:t>13</a:t>
            </a:fld>
            <a:endParaRPr kumimoji="1" lang="ja-JP" altLang="en-US"/>
          </a:p>
        </p:txBody>
      </p:sp>
      <p:sp>
        <p:nvSpPr>
          <p:cNvPr id="3" name="フッター プレースホルダー 2">
            <a:extLst>
              <a:ext uri="{FF2B5EF4-FFF2-40B4-BE49-F238E27FC236}">
                <a16:creationId xmlns:a16="http://schemas.microsoft.com/office/drawing/2014/main" id="{F011F61E-9F27-40C6-A32C-8A64A65E1319}"/>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A92A07C6-3DEB-4BA9-A07B-B98B12D6F348}"/>
              </a:ext>
            </a:extLst>
          </p:cNvPr>
          <p:cNvSpPr>
            <a:spLocks noGrp="1"/>
          </p:cNvSpPr>
          <p:nvPr>
            <p:ph type="title"/>
          </p:nvPr>
        </p:nvSpPr>
        <p:spPr/>
        <p:txBody>
          <a:bodyPr/>
          <a:lstStyle/>
          <a:p>
            <a:r>
              <a:rPr kumimoji="1" lang="ja-JP" altLang="en-US" dirty="0"/>
              <a:t>結果</a:t>
            </a:r>
          </a:p>
        </p:txBody>
      </p:sp>
      <p:sp>
        <p:nvSpPr>
          <p:cNvPr id="8" name="テキスト ボックス 7">
            <a:extLst>
              <a:ext uri="{FF2B5EF4-FFF2-40B4-BE49-F238E27FC236}">
                <a16:creationId xmlns:a16="http://schemas.microsoft.com/office/drawing/2014/main" id="{6E482EA1-0F36-47FC-A448-39B77EC925C2}"/>
              </a:ext>
            </a:extLst>
          </p:cNvPr>
          <p:cNvSpPr txBox="1"/>
          <p:nvPr/>
        </p:nvSpPr>
        <p:spPr>
          <a:xfrm>
            <a:off x="3053859" y="5728339"/>
            <a:ext cx="11430003" cy="461665"/>
          </a:xfrm>
          <a:prstGeom prst="rect">
            <a:avLst/>
          </a:prstGeom>
          <a:noFill/>
        </p:spPr>
        <p:txBody>
          <a:bodyPr wrap="square" rtlCol="0">
            <a:spAutoFit/>
          </a:bodyPr>
          <a:lstStyle/>
          <a:p>
            <a:r>
              <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rPr>
              <a:t>・</a:t>
            </a:r>
            <a:endParaRPr kumimoji="1"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20" name="テキスト ボックス 19">
            <a:extLst>
              <a:ext uri="{FF2B5EF4-FFF2-40B4-BE49-F238E27FC236}">
                <a16:creationId xmlns:a16="http://schemas.microsoft.com/office/drawing/2014/main" id="{32918EE8-74D3-4676-9313-5D2731FC3D0B}"/>
              </a:ext>
            </a:extLst>
          </p:cNvPr>
          <p:cNvSpPr txBox="1"/>
          <p:nvPr/>
        </p:nvSpPr>
        <p:spPr>
          <a:xfrm>
            <a:off x="380996" y="1305835"/>
            <a:ext cx="11216067" cy="461665"/>
          </a:xfrm>
          <a:prstGeom prst="rect">
            <a:avLst/>
          </a:prstGeom>
          <a:noFill/>
        </p:spPr>
        <p:txBody>
          <a:bodyPr wrap="square" rtlCol="0">
            <a:spAutoFit/>
          </a:bodyPr>
          <a:lstStyle/>
          <a:p>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a:t>
            </a:r>
            <a:r>
              <a:rPr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Suction</a:t>
            </a:r>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効果の発生には、充分な</a:t>
            </a:r>
            <a:r>
              <a:rPr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落下速度が必要である</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21" name="テキスト ボックス 20">
            <a:extLst>
              <a:ext uri="{FF2B5EF4-FFF2-40B4-BE49-F238E27FC236}">
                <a16:creationId xmlns:a16="http://schemas.microsoft.com/office/drawing/2014/main" id="{C14BEB7E-417D-490B-8098-C239B54FC808}"/>
              </a:ext>
            </a:extLst>
          </p:cNvPr>
          <p:cNvSpPr txBox="1"/>
          <p:nvPr/>
        </p:nvSpPr>
        <p:spPr>
          <a:xfrm>
            <a:off x="715368" y="1798108"/>
            <a:ext cx="10653264" cy="1200329"/>
          </a:xfrm>
          <a:prstGeom prst="rect">
            <a:avLst/>
          </a:prstGeom>
          <a:noFill/>
        </p:spPr>
        <p:txBody>
          <a:bodyPr wrap="square" rtlCol="0">
            <a:spAutoFit/>
          </a:bodyPr>
          <a:lstStyle/>
          <a:p>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Case-1</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について、</a:t>
            </a:r>
            <a:r>
              <a:rPr lang="en-US" altLang="ja-JP" dirty="0">
                <a:latin typeface="メイリオ" panose="020B0604030504040204" pitchFamily="50" charset="-128"/>
                <a:ea typeface="メイリオ" panose="020B0604030504040204" pitchFamily="50" charset="-128"/>
                <a:cs typeface="メイリオ" panose="020B0604030504040204" pitchFamily="50" charset="-128"/>
              </a:rPr>
              <a:t>Die</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内部の粒子数推移が線形的な変化をしていることから、</a:t>
            </a:r>
            <a:r>
              <a:rPr lang="en-US" altLang="ja-JP" dirty="0">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の落下に合わせて粒子が落下しているだけであり、</a:t>
            </a:r>
            <a:r>
              <a:rPr lang="en-US" altLang="ja-JP" dirty="0">
                <a:latin typeface="メイリオ" panose="020B0604030504040204" pitchFamily="50" charset="-128"/>
                <a:ea typeface="メイリオ" panose="020B0604030504040204" pitchFamily="50" charset="-128"/>
                <a:cs typeface="メイリオ" panose="020B0604030504040204" pitchFamily="50" charset="-128"/>
              </a:rPr>
              <a:t>Suction</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効果は生じていないと考えられる。</a:t>
            </a:r>
            <a:endParaRPr lang="en-US" altLang="ja-JP" dirty="0">
              <a:latin typeface="メイリオ" panose="020B0604030504040204" pitchFamily="50" charset="-128"/>
              <a:ea typeface="メイリオ" panose="020B0604030504040204" pitchFamily="50" charset="-128"/>
              <a:cs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cs typeface="メイリオ" panose="020B0604030504040204" pitchFamily="50" charset="-128"/>
              </a:rPr>
              <a:t>また、</a:t>
            </a:r>
            <a:r>
              <a:rPr lang="en-US" altLang="ja-JP" dirty="0">
                <a:latin typeface="メイリオ" panose="020B0604030504040204" pitchFamily="50" charset="-128"/>
                <a:ea typeface="メイリオ" panose="020B0604030504040204" pitchFamily="50" charset="-128"/>
                <a:cs typeface="メイリオ" panose="020B0604030504040204" pitchFamily="50" charset="-128"/>
              </a:rPr>
              <a:t>Case-1</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と</a:t>
            </a:r>
            <a:r>
              <a:rPr lang="en-US" altLang="ja-JP" dirty="0">
                <a:latin typeface="メイリオ" panose="020B0604030504040204" pitchFamily="50" charset="-128"/>
                <a:ea typeface="メイリオ" panose="020B0604030504040204" pitchFamily="50" charset="-128"/>
                <a:cs typeface="メイリオ" panose="020B0604030504040204" pitchFamily="50" charset="-128"/>
              </a:rPr>
              <a:t>Case-2,3</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の間に明確な差があることからも、</a:t>
            </a:r>
            <a:r>
              <a:rPr lang="en-US" altLang="ja-JP" dirty="0">
                <a:latin typeface="メイリオ" panose="020B0604030504040204" pitchFamily="50" charset="-128"/>
                <a:ea typeface="メイリオ" panose="020B0604030504040204" pitchFamily="50" charset="-128"/>
                <a:cs typeface="メイリオ" panose="020B0604030504040204" pitchFamily="50" charset="-128"/>
              </a:rPr>
              <a:t>Suction</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効果が生じるには一定の</a:t>
            </a:r>
            <a:r>
              <a:rPr lang="en-US" altLang="ja-JP" dirty="0">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落下速度が必要であると考えられる。</a:t>
            </a:r>
            <a:endParaRPr kumimoji="1" lang="en-US" altLang="ja-JP"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24" name="正方形/長方形 23">
            <a:extLst>
              <a:ext uri="{FF2B5EF4-FFF2-40B4-BE49-F238E27FC236}">
                <a16:creationId xmlns:a16="http://schemas.microsoft.com/office/drawing/2014/main" id="{7614CB33-D126-4805-B28E-0C6D6B27ED48}"/>
              </a:ext>
            </a:extLst>
          </p:cNvPr>
          <p:cNvSpPr/>
          <p:nvPr/>
        </p:nvSpPr>
        <p:spPr>
          <a:xfrm flipH="1">
            <a:off x="593485" y="1723872"/>
            <a:ext cx="45719" cy="1200329"/>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89CAF8C8-6448-4381-A366-909836764C09}"/>
              </a:ext>
            </a:extLst>
          </p:cNvPr>
          <p:cNvSpPr txBox="1"/>
          <p:nvPr/>
        </p:nvSpPr>
        <p:spPr>
          <a:xfrm>
            <a:off x="380996" y="3032793"/>
            <a:ext cx="11216067" cy="461665"/>
          </a:xfrm>
          <a:prstGeom prst="rect">
            <a:avLst/>
          </a:prstGeom>
          <a:noFill/>
        </p:spPr>
        <p:txBody>
          <a:bodyPr wrap="square" rtlCol="0">
            <a:spAutoFit/>
          </a:bodyPr>
          <a:lstStyle/>
          <a:p>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a:t>
            </a:r>
            <a:r>
              <a:rPr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落下速度が大きくなると、初期の引き込みが強い</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6" name="テキスト ボックス 15">
            <a:extLst>
              <a:ext uri="{FF2B5EF4-FFF2-40B4-BE49-F238E27FC236}">
                <a16:creationId xmlns:a16="http://schemas.microsoft.com/office/drawing/2014/main" id="{7E9E589C-E2B6-4EFA-BF64-7B526F85EFC8}"/>
              </a:ext>
            </a:extLst>
          </p:cNvPr>
          <p:cNvSpPr txBox="1"/>
          <p:nvPr/>
        </p:nvSpPr>
        <p:spPr>
          <a:xfrm>
            <a:off x="715368" y="3525066"/>
            <a:ext cx="10653264" cy="923330"/>
          </a:xfrm>
          <a:prstGeom prst="rect">
            <a:avLst/>
          </a:prstGeom>
          <a:noFill/>
        </p:spPr>
        <p:txBody>
          <a:bodyPr wrap="square" rtlCol="0">
            <a:spAutoFit/>
          </a:bodyPr>
          <a:lstStyle/>
          <a:p>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Case-2</a:t>
            </a: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と</a:t>
            </a:r>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Case-3</a:t>
            </a: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を比較すると、合計充填数の差は少ないが、その配分に差がある。</a:t>
            </a:r>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Case-3</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では、比較的に下層粒子の量が多く、上層粒子の量が少ない。これは、</a:t>
            </a:r>
            <a:r>
              <a:rPr lang="en-US" altLang="ja-JP" dirty="0">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落下初期に</a:t>
            </a:r>
            <a:r>
              <a:rPr lang="en-US" altLang="ja-JP" dirty="0">
                <a:latin typeface="メイリオ" panose="020B0604030504040204" pitchFamily="50" charset="-128"/>
                <a:ea typeface="メイリオ" panose="020B0604030504040204" pitchFamily="50" charset="-128"/>
                <a:cs typeface="メイリオ" panose="020B0604030504040204" pitchFamily="50" charset="-128"/>
              </a:rPr>
              <a:t>Suction</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効果による引込が強く働くためと考えられる。</a:t>
            </a:r>
            <a:endParaRPr kumimoji="1" lang="en-US" altLang="ja-JP"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7" name="正方形/長方形 16">
            <a:extLst>
              <a:ext uri="{FF2B5EF4-FFF2-40B4-BE49-F238E27FC236}">
                <a16:creationId xmlns:a16="http://schemas.microsoft.com/office/drawing/2014/main" id="{CFBE9F19-614E-41FD-9269-1EF613DB4D4A}"/>
              </a:ext>
            </a:extLst>
          </p:cNvPr>
          <p:cNvSpPr/>
          <p:nvPr/>
        </p:nvSpPr>
        <p:spPr>
          <a:xfrm flipH="1">
            <a:off x="593484" y="3450831"/>
            <a:ext cx="45719" cy="997566"/>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テキスト ボックス 17">
            <a:extLst>
              <a:ext uri="{FF2B5EF4-FFF2-40B4-BE49-F238E27FC236}">
                <a16:creationId xmlns:a16="http://schemas.microsoft.com/office/drawing/2014/main" id="{54E9F6E5-85E0-4226-A8A8-75566C58C6E6}"/>
              </a:ext>
            </a:extLst>
          </p:cNvPr>
          <p:cNvSpPr txBox="1"/>
          <p:nvPr/>
        </p:nvSpPr>
        <p:spPr>
          <a:xfrm>
            <a:off x="380996" y="4479004"/>
            <a:ext cx="11216067" cy="461665"/>
          </a:xfrm>
          <a:prstGeom prst="rect">
            <a:avLst/>
          </a:prstGeom>
          <a:noFill/>
        </p:spPr>
        <p:txBody>
          <a:bodyPr wrap="square" rtlCol="0">
            <a:spAutoFit/>
          </a:bodyPr>
          <a:lstStyle/>
          <a:p>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a:t>
            </a:r>
            <a:r>
              <a:rPr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落下速度が大きくなると、大きな気泡が生じてしまう</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9" name="テキスト ボックス 18">
            <a:extLst>
              <a:ext uri="{FF2B5EF4-FFF2-40B4-BE49-F238E27FC236}">
                <a16:creationId xmlns:a16="http://schemas.microsoft.com/office/drawing/2014/main" id="{487A0B06-A1D9-4D9B-A571-891B7AE46FFC}"/>
              </a:ext>
            </a:extLst>
          </p:cNvPr>
          <p:cNvSpPr txBox="1"/>
          <p:nvPr/>
        </p:nvSpPr>
        <p:spPr>
          <a:xfrm>
            <a:off x="715368" y="4971277"/>
            <a:ext cx="10653264" cy="923330"/>
          </a:xfrm>
          <a:prstGeom prst="rect">
            <a:avLst/>
          </a:prstGeom>
          <a:noFill/>
        </p:spPr>
        <p:txBody>
          <a:bodyPr wrap="square" rtlCol="0">
            <a:spAutoFit/>
          </a:bodyPr>
          <a:lstStyle/>
          <a:p>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Punch</a:t>
            </a: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落下速度が大きくなると、</a:t>
            </a:r>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Suction</a:t>
            </a: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効果による引込で粒子だけでなく、空気も大きく流入してしまう。これにより生じる気泡が粒子の流入をブロックするなどの影響を及ぼす。そのため、</a:t>
            </a:r>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Case-2</a:t>
            </a: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と</a:t>
            </a:r>
            <a:r>
              <a:rPr kumimoji="1" lang="en-US" altLang="ja-JP" dirty="0">
                <a:latin typeface="メイリオ" panose="020B0604030504040204" pitchFamily="50" charset="-128"/>
                <a:ea typeface="メイリオ" panose="020B0604030504040204" pitchFamily="50" charset="-128"/>
                <a:cs typeface="メイリオ" panose="020B0604030504040204" pitchFamily="50" charset="-128"/>
              </a:rPr>
              <a:t>Case-3</a:t>
            </a:r>
            <a:r>
              <a:rPr lang="ja-JP" altLang="en-US" dirty="0">
                <a:latin typeface="メイリオ" panose="020B0604030504040204" pitchFamily="50" charset="-128"/>
                <a:ea typeface="メイリオ" panose="020B0604030504040204" pitchFamily="50" charset="-128"/>
                <a:cs typeface="メイリオ" panose="020B0604030504040204" pitchFamily="50" charset="-128"/>
              </a:rPr>
              <a:t>の充填完了速度を比較すると、あまり差がなくなっていると考えれる。</a:t>
            </a:r>
            <a:endParaRPr kumimoji="1" lang="en-US" altLang="ja-JP"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23" name="正方形/長方形 22">
            <a:extLst>
              <a:ext uri="{FF2B5EF4-FFF2-40B4-BE49-F238E27FC236}">
                <a16:creationId xmlns:a16="http://schemas.microsoft.com/office/drawing/2014/main" id="{D3912B18-BFD2-40BF-BF2D-E40516BEAF0B}"/>
              </a:ext>
            </a:extLst>
          </p:cNvPr>
          <p:cNvSpPr/>
          <p:nvPr/>
        </p:nvSpPr>
        <p:spPr>
          <a:xfrm flipH="1">
            <a:off x="593482" y="4897041"/>
            <a:ext cx="45719" cy="923329"/>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97349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5580C51A-E737-490C-A357-F07374C62B8C}"/>
              </a:ext>
            </a:extLst>
          </p:cNvPr>
          <p:cNvSpPr>
            <a:spLocks noGrp="1"/>
          </p:cNvSpPr>
          <p:nvPr>
            <p:ph type="sldNum" sz="quarter" idx="12"/>
          </p:nvPr>
        </p:nvSpPr>
        <p:spPr/>
        <p:txBody>
          <a:bodyPr/>
          <a:lstStyle/>
          <a:p>
            <a:fld id="{B63654C5-1636-4F20-A03F-ECD4CCF9462E}" type="slidenum">
              <a:rPr kumimoji="1" lang="ja-JP" altLang="en-US" smtClean="0"/>
              <a:t>14</a:t>
            </a:fld>
            <a:endParaRPr kumimoji="1" lang="ja-JP" altLang="en-US"/>
          </a:p>
        </p:txBody>
      </p:sp>
      <p:sp>
        <p:nvSpPr>
          <p:cNvPr id="3" name="フッター プレースホルダー 2">
            <a:extLst>
              <a:ext uri="{FF2B5EF4-FFF2-40B4-BE49-F238E27FC236}">
                <a16:creationId xmlns:a16="http://schemas.microsoft.com/office/drawing/2014/main" id="{F1C5B25A-9233-4BA0-911E-0B278040BE3D}"/>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1">
            <a:extLst>
              <a:ext uri="{FF2B5EF4-FFF2-40B4-BE49-F238E27FC236}">
                <a16:creationId xmlns:a16="http://schemas.microsoft.com/office/drawing/2014/main" id="{F609AEB8-AC63-4470-A403-B7EAF0D3D01F}"/>
              </a:ext>
            </a:extLst>
          </p:cNvPr>
          <p:cNvSpPr txBox="1">
            <a:spLocks/>
          </p:cNvSpPr>
          <p:nvPr/>
        </p:nvSpPr>
        <p:spPr>
          <a:xfrm>
            <a:off x="1543795" y="2434975"/>
            <a:ext cx="9349689" cy="994025"/>
          </a:xfrm>
          <a:prstGeom prst="rect">
            <a:avLst/>
          </a:prstGeom>
        </p:spPr>
        <p:txBody>
          <a:bodyPr anchor="ctr"/>
          <a:lstStyle>
            <a:lvl1pPr algn="l" defTabSz="914400" rtl="0" eaLnBrk="1" latinLnBrk="0" hangingPunct="1">
              <a:lnSpc>
                <a:spcPct val="150000"/>
              </a:lnSpc>
              <a:spcBef>
                <a:spcPct val="0"/>
              </a:spcBef>
              <a:buNone/>
              <a:defRPr kumimoji="1" sz="4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stStyle>
          <a:p>
            <a:pPr algn="ctr"/>
            <a:r>
              <a:rPr lang="en-US" altLang="ja-JP" sz="6000" dirty="0"/>
              <a:t>Gravity-filling</a:t>
            </a:r>
            <a:r>
              <a:rPr lang="ja-JP" altLang="en-US" sz="6000" dirty="0"/>
              <a:t>との比較</a:t>
            </a:r>
          </a:p>
        </p:txBody>
      </p:sp>
      <p:sp>
        <p:nvSpPr>
          <p:cNvPr id="8" name="正方形/長方形 7">
            <a:extLst>
              <a:ext uri="{FF2B5EF4-FFF2-40B4-BE49-F238E27FC236}">
                <a16:creationId xmlns:a16="http://schemas.microsoft.com/office/drawing/2014/main" id="{087EB613-3B8C-4D97-B9AF-1BB2B3B5D4D9}"/>
              </a:ext>
            </a:extLst>
          </p:cNvPr>
          <p:cNvSpPr/>
          <p:nvPr/>
        </p:nvSpPr>
        <p:spPr>
          <a:xfrm>
            <a:off x="0" y="3626779"/>
            <a:ext cx="12192000" cy="36000"/>
          </a:xfrm>
          <a:prstGeom prst="rect">
            <a:avLst/>
          </a:prstGeom>
          <a:solidFill>
            <a:srgbClr val="FF6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79566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BF1F4DC9-E0FE-492A-8EAD-EA2F4723AE7A}"/>
              </a:ext>
            </a:extLst>
          </p:cNvPr>
          <p:cNvSpPr>
            <a:spLocks noGrp="1"/>
          </p:cNvSpPr>
          <p:nvPr>
            <p:ph type="sldNum" sz="quarter" idx="12"/>
          </p:nvPr>
        </p:nvSpPr>
        <p:spPr/>
        <p:txBody>
          <a:bodyPr/>
          <a:lstStyle/>
          <a:p>
            <a:fld id="{B63654C5-1636-4F20-A03F-ECD4CCF9462E}" type="slidenum">
              <a:rPr kumimoji="1" lang="ja-JP" altLang="en-US" smtClean="0"/>
              <a:t>15</a:t>
            </a:fld>
            <a:endParaRPr kumimoji="1" lang="ja-JP" altLang="en-US"/>
          </a:p>
        </p:txBody>
      </p:sp>
      <p:sp>
        <p:nvSpPr>
          <p:cNvPr id="3" name="フッター プレースホルダー 2">
            <a:extLst>
              <a:ext uri="{FF2B5EF4-FFF2-40B4-BE49-F238E27FC236}">
                <a16:creationId xmlns:a16="http://schemas.microsoft.com/office/drawing/2014/main" id="{565BCE61-48EC-4A25-82F2-EA3FA9E74892}"/>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3BC4F318-0487-4D8B-B3CF-769324A6C991}"/>
              </a:ext>
            </a:extLst>
          </p:cNvPr>
          <p:cNvSpPr>
            <a:spLocks noGrp="1"/>
          </p:cNvSpPr>
          <p:nvPr>
            <p:ph type="title"/>
          </p:nvPr>
        </p:nvSpPr>
        <p:spPr/>
        <p:txBody>
          <a:bodyPr/>
          <a:lstStyle/>
          <a:p>
            <a:r>
              <a:rPr kumimoji="1" lang="ja-JP" altLang="en-US" dirty="0"/>
              <a:t>概要・条件</a:t>
            </a:r>
          </a:p>
        </p:txBody>
      </p:sp>
      <p:sp>
        <p:nvSpPr>
          <p:cNvPr id="7" name="テキスト ボックス 6">
            <a:extLst>
              <a:ext uri="{FF2B5EF4-FFF2-40B4-BE49-F238E27FC236}">
                <a16:creationId xmlns:a16="http://schemas.microsoft.com/office/drawing/2014/main" id="{F75594D0-FAF6-41E5-80AD-038DD6CE7A71}"/>
              </a:ext>
            </a:extLst>
          </p:cNvPr>
          <p:cNvSpPr txBox="1"/>
          <p:nvPr/>
        </p:nvSpPr>
        <p:spPr>
          <a:xfrm>
            <a:off x="2097648" y="4728592"/>
            <a:ext cx="7996702" cy="369332"/>
          </a:xfrm>
          <a:prstGeom prst="rect">
            <a:avLst/>
          </a:prstGeom>
          <a:noFill/>
        </p:spPr>
        <p:txBody>
          <a:bodyPr wrap="square" rtlCol="0">
            <a:spAutoFit/>
          </a:bodyPr>
          <a:lstStyle/>
          <a:p>
            <a:pPr algn="ct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比較条件のまとめ</a:t>
            </a:r>
          </a:p>
        </p:txBody>
      </p:sp>
      <p:sp>
        <p:nvSpPr>
          <p:cNvPr id="8" name="テキスト ボックス 7">
            <a:extLst>
              <a:ext uri="{FF2B5EF4-FFF2-40B4-BE49-F238E27FC236}">
                <a16:creationId xmlns:a16="http://schemas.microsoft.com/office/drawing/2014/main" id="{8040607D-C2AF-4B1D-8B0F-8EE53AB94E73}"/>
              </a:ext>
            </a:extLst>
          </p:cNvPr>
          <p:cNvSpPr txBox="1"/>
          <p:nvPr/>
        </p:nvSpPr>
        <p:spPr>
          <a:xfrm>
            <a:off x="380999" y="1962864"/>
            <a:ext cx="11054993" cy="830997"/>
          </a:xfrm>
          <a:prstGeom prst="rect">
            <a:avLst/>
          </a:prstGeom>
          <a:noFill/>
        </p:spPr>
        <p:txBody>
          <a:bodyPr wrap="square" rtlCol="0">
            <a:spAutoFit/>
          </a:bodyPr>
          <a:lstStyle/>
          <a:p>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重力のみで粒子が落下する、</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Gravity-filling</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と比較することにより、</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Suction-filling</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の効果を明らかにする。</a:t>
            </a:r>
            <a:endPar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endParaRPr>
          </a:p>
        </p:txBody>
      </p:sp>
      <p:graphicFrame>
        <p:nvGraphicFramePr>
          <p:cNvPr id="9" name="表 8">
            <a:extLst>
              <a:ext uri="{FF2B5EF4-FFF2-40B4-BE49-F238E27FC236}">
                <a16:creationId xmlns:a16="http://schemas.microsoft.com/office/drawing/2014/main" id="{38CECD49-0B99-41C4-A132-49FA1F898569}"/>
              </a:ext>
            </a:extLst>
          </p:cNvPr>
          <p:cNvGraphicFramePr>
            <a:graphicFrameLocks noGrp="1"/>
          </p:cNvGraphicFramePr>
          <p:nvPr>
            <p:extLst>
              <p:ext uri="{D42A27DB-BD31-4B8C-83A1-F6EECF244321}">
                <p14:modId xmlns:p14="http://schemas.microsoft.com/office/powerpoint/2010/main" val="2423941665"/>
              </p:ext>
            </p:extLst>
          </p:nvPr>
        </p:nvGraphicFramePr>
        <p:xfrm>
          <a:off x="2097648" y="3403495"/>
          <a:ext cx="7996703" cy="1029977"/>
        </p:xfrm>
        <a:graphic>
          <a:graphicData uri="http://schemas.openxmlformats.org/drawingml/2006/table">
            <a:tbl>
              <a:tblPr firstRow="1" firstCol="1">
                <a:tableStyleId>{073A0DAA-6AF3-43AB-8588-CEC1D06C72B9}</a:tableStyleId>
              </a:tblPr>
              <a:tblGrid>
                <a:gridCol w="2089616">
                  <a:extLst>
                    <a:ext uri="{9D8B030D-6E8A-4147-A177-3AD203B41FA5}">
                      <a16:colId xmlns:a16="http://schemas.microsoft.com/office/drawing/2014/main" val="20000"/>
                    </a:ext>
                  </a:extLst>
                </a:gridCol>
                <a:gridCol w="3102536">
                  <a:extLst>
                    <a:ext uri="{9D8B030D-6E8A-4147-A177-3AD203B41FA5}">
                      <a16:colId xmlns:a16="http://schemas.microsoft.com/office/drawing/2014/main" val="20001"/>
                    </a:ext>
                  </a:extLst>
                </a:gridCol>
                <a:gridCol w="2804551">
                  <a:extLst>
                    <a:ext uri="{9D8B030D-6E8A-4147-A177-3AD203B41FA5}">
                      <a16:colId xmlns:a16="http://schemas.microsoft.com/office/drawing/2014/main" val="20003"/>
                    </a:ext>
                  </a:extLst>
                </a:gridCol>
              </a:tblGrid>
              <a:tr h="357363">
                <a:tc>
                  <a:txBody>
                    <a:bodyPr/>
                    <a:lstStyle/>
                    <a:p>
                      <a:pPr algn="ctr" fontAlgn="ctr"/>
                      <a:endParaRPr lang="ja-JP" altLang="en-US" sz="1400" b="0" i="0" u="none" strike="noStrike" dirty="0">
                        <a:solidFill>
                          <a:srgbClr val="000000"/>
                        </a:solidFill>
                        <a:effectLst/>
                        <a:latin typeface="+mn-lt"/>
                        <a:ea typeface="ＭＳ Ｐゴシック" panose="020B0600070205080204" pitchFamily="50" charset="-128"/>
                      </a:endParaRPr>
                    </a:p>
                  </a:txBody>
                  <a:tcPr marL="9525" marR="9525" marT="9525" marB="0" anchor="ctr">
                    <a:solidFill>
                      <a:srgbClr val="FF695E"/>
                    </a:solidFill>
                  </a:tcPr>
                </a:tc>
                <a:tc>
                  <a:txBody>
                    <a:bodyPr/>
                    <a:lstStyle/>
                    <a:p>
                      <a:pPr algn="ctr" fontAlgn="ctr"/>
                      <a:r>
                        <a:rPr lang="en-US" sz="1400" u="none" strike="noStrike" dirty="0">
                          <a:effectLst/>
                        </a:rPr>
                        <a:t>Case-S (Suction)</a:t>
                      </a:r>
                      <a:endParaRPr lang="en-US" sz="1400" b="0" i="0" u="none" strike="noStrike" dirty="0">
                        <a:solidFill>
                          <a:schemeClr val="tx1"/>
                        </a:solidFill>
                        <a:effectLst/>
                        <a:latin typeface="+mn-lt"/>
                        <a:ea typeface="ＭＳ Ｐゴシック" panose="020B0600070205080204" pitchFamily="50" charset="-128"/>
                      </a:endParaRPr>
                    </a:p>
                  </a:txBody>
                  <a:tcPr marL="9525" marR="9525" marT="9525" marB="0" anchor="ctr">
                    <a:solidFill>
                      <a:srgbClr val="FF695E"/>
                    </a:solidFill>
                  </a:tcPr>
                </a:tc>
                <a:tc>
                  <a:txBody>
                    <a:bodyPr/>
                    <a:lstStyle/>
                    <a:p>
                      <a:pPr algn="ctr" fontAlgn="ctr"/>
                      <a:r>
                        <a:rPr lang="en-US" sz="1400" u="none" strike="noStrike" dirty="0">
                          <a:effectLst/>
                        </a:rPr>
                        <a:t>Case-G (Gravity)</a:t>
                      </a:r>
                      <a:endParaRPr lang="en-US" sz="1400" b="0" i="0" u="none" strike="noStrike" dirty="0">
                        <a:solidFill>
                          <a:schemeClr val="tx1"/>
                        </a:solidFill>
                        <a:effectLst/>
                        <a:latin typeface="+mn-lt"/>
                        <a:ea typeface="ＭＳ Ｐゴシック" panose="020B0600070205080204" pitchFamily="50" charset="-128"/>
                      </a:endParaRPr>
                    </a:p>
                  </a:txBody>
                  <a:tcPr marL="9525" marR="9525" marT="9525" marB="0" anchor="ctr">
                    <a:solidFill>
                      <a:srgbClr val="FF695E"/>
                    </a:solidFill>
                  </a:tcPr>
                </a:tc>
                <a:extLst>
                  <a:ext uri="{0D108BD9-81ED-4DB2-BD59-A6C34878D82A}">
                    <a16:rowId xmlns:a16="http://schemas.microsoft.com/office/drawing/2014/main" val="10000"/>
                  </a:ext>
                </a:extLst>
              </a:tr>
              <a:tr h="672614">
                <a:tc>
                  <a:txBody>
                    <a:bodyPr/>
                    <a:lstStyle/>
                    <a:p>
                      <a:pPr algn="ctr" fontAlgn="ctr"/>
                      <a:r>
                        <a:rPr lang="en-US" sz="1400" u="none" strike="noStrike" dirty="0">
                          <a:effectLst/>
                        </a:rPr>
                        <a:t>Punch</a:t>
                      </a:r>
                      <a:r>
                        <a:rPr lang="ja-JP" altLang="en-US" sz="1400" u="none" strike="noStrike" dirty="0">
                          <a:effectLst/>
                        </a:rPr>
                        <a:t>の落下</a:t>
                      </a:r>
                      <a:endParaRPr lang="en-US" sz="1400" b="0" i="0" u="none" strike="noStrike" dirty="0">
                        <a:solidFill>
                          <a:schemeClr val="tx1"/>
                        </a:solidFill>
                        <a:effectLst/>
                        <a:latin typeface="+mn-lt"/>
                        <a:ea typeface="ＭＳ Ｐゴシック" panose="020B0600070205080204" pitchFamily="50" charset="-128"/>
                      </a:endParaRPr>
                    </a:p>
                  </a:txBody>
                  <a:tcPr marL="9525" marR="9525" marT="9525" marB="0" anchor="ctr">
                    <a:solidFill>
                      <a:srgbClr val="FF695E"/>
                    </a:solidFill>
                  </a:tcPr>
                </a:tc>
                <a:tc>
                  <a:txBody>
                    <a:bodyPr/>
                    <a:lstStyle/>
                    <a:p>
                      <a:pPr algn="ctr" fontAlgn="ctr"/>
                      <a:r>
                        <a:rPr kumimoji="1" lang="ja-JP" altLang="en-US" sz="1400" b="0" i="0" u="none" strike="noStrike" dirty="0">
                          <a:solidFill>
                            <a:srgbClr val="000000"/>
                          </a:solidFill>
                          <a:effectLst/>
                          <a:uFill>
                            <a:solidFill>
                              <a:srgbClr val="FF0000"/>
                            </a:solidFill>
                          </a:uFill>
                          <a:latin typeface="+mn-lt"/>
                          <a:ea typeface="+mn-ea"/>
                        </a:rPr>
                        <a:t>あり</a:t>
                      </a:r>
                      <a:endParaRPr kumimoji="1" lang="en-US" altLang="ja-JP" sz="1400" b="0" i="0" u="none" strike="noStrike" dirty="0">
                        <a:solidFill>
                          <a:srgbClr val="000000"/>
                        </a:solidFill>
                        <a:effectLst/>
                        <a:uFill>
                          <a:solidFill>
                            <a:srgbClr val="FF0000"/>
                          </a:solidFill>
                        </a:uFill>
                        <a:latin typeface="+mn-lt"/>
                        <a:ea typeface="+mn-ea"/>
                      </a:endParaRPr>
                    </a:p>
                    <a:p>
                      <a:pPr algn="ctr" fontAlgn="ctr"/>
                      <a:r>
                        <a:rPr kumimoji="1" lang="en-US" altLang="ja-JP" sz="1400" b="0" i="0" u="none" strike="noStrike" dirty="0">
                          <a:solidFill>
                            <a:srgbClr val="000000"/>
                          </a:solidFill>
                          <a:effectLst/>
                          <a:uFill>
                            <a:solidFill>
                              <a:srgbClr val="FF0000"/>
                            </a:solidFill>
                          </a:uFill>
                          <a:latin typeface="+mn-lt"/>
                          <a:ea typeface="+mn-ea"/>
                        </a:rPr>
                        <a:t>(300[mm/s])</a:t>
                      </a:r>
                      <a:endParaRPr lang="en-US" altLang="ja-JP" sz="1400" b="0" i="0" u="none" strike="noStrike" dirty="0">
                        <a:solidFill>
                          <a:srgbClr val="000000"/>
                        </a:solidFill>
                        <a:effectLst/>
                        <a:latin typeface="+mn-lt"/>
                        <a:ea typeface="+mn-ea"/>
                      </a:endParaRPr>
                    </a:p>
                  </a:txBody>
                  <a:tcPr marL="9525" marR="9525" marT="9525" marB="0" anchor="ctr">
                    <a:solidFill>
                      <a:srgbClr val="FFBEB9"/>
                    </a:solidFill>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ja-JP" altLang="en-US" sz="1400" b="0" i="0" u="none" strike="noStrike" dirty="0">
                          <a:solidFill>
                            <a:srgbClr val="000000"/>
                          </a:solidFill>
                          <a:effectLst/>
                          <a:latin typeface="+mn-lt"/>
                          <a:ea typeface="+mn-ea"/>
                        </a:rPr>
                        <a:t>なし</a:t>
                      </a:r>
                      <a:endParaRPr lang="en-US" altLang="ja-JP" sz="1400" b="0" i="0" u="none" strike="noStrike" dirty="0">
                        <a:solidFill>
                          <a:srgbClr val="000000"/>
                        </a:solidFill>
                        <a:effectLst/>
                        <a:latin typeface="+mn-lt"/>
                        <a:ea typeface="+mn-ea"/>
                      </a:endParaRPr>
                    </a:p>
                  </a:txBody>
                  <a:tcPr marL="9525" marR="9525" marT="9525" marB="0" anchor="ctr">
                    <a:solidFill>
                      <a:srgbClr val="FFBEB9"/>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0300683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FF67353D-9306-433D-BD82-61BA72AEBBF3}"/>
              </a:ext>
            </a:extLst>
          </p:cNvPr>
          <p:cNvSpPr>
            <a:spLocks noGrp="1"/>
          </p:cNvSpPr>
          <p:nvPr>
            <p:ph type="sldNum" sz="quarter" idx="12"/>
          </p:nvPr>
        </p:nvSpPr>
        <p:spPr/>
        <p:txBody>
          <a:bodyPr/>
          <a:lstStyle/>
          <a:p>
            <a:fld id="{B63654C5-1636-4F20-A03F-ECD4CCF9462E}" type="slidenum">
              <a:rPr kumimoji="1" lang="ja-JP" altLang="en-US" smtClean="0"/>
              <a:t>16</a:t>
            </a:fld>
            <a:endParaRPr kumimoji="1" lang="ja-JP" altLang="en-US"/>
          </a:p>
        </p:txBody>
      </p:sp>
      <p:sp>
        <p:nvSpPr>
          <p:cNvPr id="3" name="フッター プレースホルダー 2">
            <a:extLst>
              <a:ext uri="{FF2B5EF4-FFF2-40B4-BE49-F238E27FC236}">
                <a16:creationId xmlns:a16="http://schemas.microsoft.com/office/drawing/2014/main" id="{97CB84DD-4526-4EAC-9608-399A97AADC82}"/>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14" name="タイトル 13">
            <a:extLst>
              <a:ext uri="{FF2B5EF4-FFF2-40B4-BE49-F238E27FC236}">
                <a16:creationId xmlns:a16="http://schemas.microsoft.com/office/drawing/2014/main" id="{02496DCF-BF0E-4C10-B082-CB0F4A3F107E}"/>
              </a:ext>
            </a:extLst>
          </p:cNvPr>
          <p:cNvSpPr>
            <a:spLocks noGrp="1"/>
          </p:cNvSpPr>
          <p:nvPr>
            <p:ph type="title"/>
          </p:nvPr>
        </p:nvSpPr>
        <p:spPr/>
        <p:txBody>
          <a:bodyPr/>
          <a:lstStyle/>
          <a:p>
            <a:r>
              <a:rPr kumimoji="1" lang="ja-JP" altLang="en-US" dirty="0"/>
              <a:t>結果</a:t>
            </a:r>
          </a:p>
        </p:txBody>
      </p:sp>
      <p:sp>
        <p:nvSpPr>
          <p:cNvPr id="15" name="コンテンツ プレースホルダー 14">
            <a:extLst>
              <a:ext uri="{FF2B5EF4-FFF2-40B4-BE49-F238E27FC236}">
                <a16:creationId xmlns:a16="http://schemas.microsoft.com/office/drawing/2014/main" id="{645815F7-4A81-45E2-9924-32900188B2E6}"/>
              </a:ext>
            </a:extLst>
          </p:cNvPr>
          <p:cNvSpPr>
            <a:spLocks noGrp="1"/>
          </p:cNvSpPr>
          <p:nvPr>
            <p:ph idx="1"/>
          </p:nvPr>
        </p:nvSpPr>
        <p:spPr>
          <a:xfrm>
            <a:off x="374932" y="1348774"/>
            <a:ext cx="1465020" cy="365125"/>
          </a:xfrm>
        </p:spPr>
        <p:txBody>
          <a:bodyPr>
            <a:normAutofit/>
          </a:bodyPr>
          <a:lstStyle/>
          <a:p>
            <a:r>
              <a:rPr lang="ja-JP" altLang="en-US" dirty="0"/>
              <a:t>落下の様子</a:t>
            </a:r>
            <a:endParaRPr kumimoji="1" lang="ja-JP" altLang="en-US" dirty="0"/>
          </a:p>
        </p:txBody>
      </p:sp>
      <p:sp>
        <p:nvSpPr>
          <p:cNvPr id="17" name="コンテンツ プレースホルダー 16">
            <a:extLst>
              <a:ext uri="{FF2B5EF4-FFF2-40B4-BE49-F238E27FC236}">
                <a16:creationId xmlns:a16="http://schemas.microsoft.com/office/drawing/2014/main" id="{4376A84F-CCDE-44DF-8408-6F7EA1F64ACA}"/>
              </a:ext>
            </a:extLst>
          </p:cNvPr>
          <p:cNvSpPr>
            <a:spLocks noGrp="1"/>
          </p:cNvSpPr>
          <p:nvPr>
            <p:ph idx="16"/>
          </p:nvPr>
        </p:nvSpPr>
        <p:spPr>
          <a:xfrm>
            <a:off x="374930" y="3160786"/>
            <a:ext cx="4799235" cy="442267"/>
          </a:xfrm>
        </p:spPr>
        <p:txBody>
          <a:bodyPr/>
          <a:lstStyle/>
          <a:p>
            <a:r>
              <a:rPr kumimoji="1" lang="ja-JP" altLang="en-US" dirty="0"/>
              <a:t>・</a:t>
            </a:r>
            <a:r>
              <a:rPr kumimoji="1" lang="en-US" altLang="ja-JP" dirty="0"/>
              <a:t>Case-G</a:t>
            </a:r>
            <a:r>
              <a:rPr lang="ja-JP" altLang="en-US" dirty="0"/>
              <a:t>では落下中の粒子が広がっている</a:t>
            </a:r>
            <a:endParaRPr kumimoji="1" lang="en-US" altLang="ja-JP" dirty="0"/>
          </a:p>
        </p:txBody>
      </p:sp>
      <p:sp>
        <p:nvSpPr>
          <p:cNvPr id="20" name="コンテンツ プレースホルダー 19">
            <a:extLst>
              <a:ext uri="{FF2B5EF4-FFF2-40B4-BE49-F238E27FC236}">
                <a16:creationId xmlns:a16="http://schemas.microsoft.com/office/drawing/2014/main" id="{9A00E3CF-6961-48FA-8D35-A375F016BA82}"/>
              </a:ext>
            </a:extLst>
          </p:cNvPr>
          <p:cNvSpPr>
            <a:spLocks noGrp="1"/>
          </p:cNvSpPr>
          <p:nvPr>
            <p:ph idx="19"/>
          </p:nvPr>
        </p:nvSpPr>
        <p:spPr>
          <a:xfrm>
            <a:off x="8775699" y="5802655"/>
            <a:ext cx="3237935" cy="277027"/>
          </a:xfrm>
        </p:spPr>
        <p:txBody>
          <a:bodyPr/>
          <a:lstStyle/>
          <a:p>
            <a:r>
              <a:rPr kumimoji="1" lang="en-US" altLang="ja-JP" dirty="0"/>
              <a:t>Case-G (Gravity)</a:t>
            </a:r>
            <a:endParaRPr kumimoji="1" lang="ja-JP" altLang="en-US" dirty="0"/>
          </a:p>
        </p:txBody>
      </p:sp>
      <p:sp>
        <p:nvSpPr>
          <p:cNvPr id="21" name="コンテンツ プレースホルダー 20">
            <a:extLst>
              <a:ext uri="{FF2B5EF4-FFF2-40B4-BE49-F238E27FC236}">
                <a16:creationId xmlns:a16="http://schemas.microsoft.com/office/drawing/2014/main" id="{245F0D3A-3853-42D0-8DD5-05487E114243}"/>
              </a:ext>
            </a:extLst>
          </p:cNvPr>
          <p:cNvSpPr>
            <a:spLocks noGrp="1"/>
          </p:cNvSpPr>
          <p:nvPr>
            <p:ph idx="20"/>
          </p:nvPr>
        </p:nvSpPr>
        <p:spPr>
          <a:xfrm>
            <a:off x="5534025" y="5802655"/>
            <a:ext cx="3241675" cy="277027"/>
          </a:xfrm>
        </p:spPr>
        <p:txBody>
          <a:bodyPr/>
          <a:lstStyle/>
          <a:p>
            <a:r>
              <a:rPr kumimoji="1" lang="en-US" altLang="ja-JP" dirty="0"/>
              <a:t>Case-S</a:t>
            </a:r>
            <a:r>
              <a:rPr lang="ja-JP" altLang="en-US" dirty="0"/>
              <a:t> </a:t>
            </a:r>
            <a:r>
              <a:rPr lang="en-US" altLang="ja-JP" dirty="0"/>
              <a:t>(Suction)</a:t>
            </a:r>
            <a:endParaRPr kumimoji="1" lang="en-US" altLang="ja-JP" dirty="0"/>
          </a:p>
        </p:txBody>
      </p:sp>
      <p:pic>
        <p:nvPicPr>
          <p:cNvPr id="6" name="suction vs gravity">
            <a:hlinkClick r:id="" action="ppaction://media"/>
            <a:extLst>
              <a:ext uri="{FF2B5EF4-FFF2-40B4-BE49-F238E27FC236}">
                <a16:creationId xmlns:a16="http://schemas.microsoft.com/office/drawing/2014/main" id="{96F76AC9-07A5-4BBE-AE00-CBEE6C36FF43}"/>
              </a:ext>
            </a:extLst>
          </p:cNvPr>
          <p:cNvPicPr>
            <a:picLocks noGrp="1" noChangeAspect="1"/>
          </p:cNvPicPr>
          <p:nvPr>
            <p:ph type="media" sz="quarter" idx="15"/>
            <a:videoFile r:link="rId2"/>
            <p:extLst>
              <p:ext uri="{DAA4B4D4-6D71-4841-9C94-3DE7FCFB9230}">
                <p14:media xmlns:p14="http://schemas.microsoft.com/office/powerpoint/2010/main" r:embed="rId1"/>
              </p:ext>
            </p:extLst>
          </p:nvPr>
        </p:nvPicPr>
        <p:blipFill>
          <a:blip r:embed="rId4"/>
          <a:stretch>
            <a:fillRect/>
          </a:stretch>
        </p:blipFill>
        <p:spPr>
          <a:xfrm>
            <a:off x="5534025" y="1350963"/>
            <a:ext cx="6480175" cy="4303712"/>
          </a:xfrm>
        </p:spPr>
      </p:pic>
      <p:sp>
        <p:nvSpPr>
          <p:cNvPr id="10" name="コンテンツ プレースホルダー 9">
            <a:extLst>
              <a:ext uri="{FF2B5EF4-FFF2-40B4-BE49-F238E27FC236}">
                <a16:creationId xmlns:a16="http://schemas.microsoft.com/office/drawing/2014/main" id="{1B8199F4-07BF-4668-A7E3-A938FAB0C64F}"/>
              </a:ext>
            </a:extLst>
          </p:cNvPr>
          <p:cNvSpPr>
            <a:spLocks noGrp="1"/>
          </p:cNvSpPr>
          <p:nvPr>
            <p:ph idx="13"/>
          </p:nvPr>
        </p:nvSpPr>
        <p:spPr>
          <a:xfrm>
            <a:off x="374930" y="2216209"/>
            <a:ext cx="4799235" cy="442267"/>
          </a:xfrm>
        </p:spPr>
        <p:txBody>
          <a:bodyPr/>
          <a:lstStyle/>
          <a:p>
            <a:r>
              <a:rPr lang="ja-JP" altLang="en-US" dirty="0"/>
              <a:t>・</a:t>
            </a:r>
            <a:r>
              <a:rPr lang="en-US" altLang="ja-JP" dirty="0"/>
              <a:t>Case-S</a:t>
            </a:r>
            <a:r>
              <a:rPr lang="ja-JP" altLang="en-US" dirty="0"/>
              <a:t>の充填がはやい</a:t>
            </a:r>
          </a:p>
        </p:txBody>
      </p:sp>
    </p:spTree>
    <p:extLst>
      <p:ext uri="{BB962C8B-B14F-4D97-AF65-F5344CB8AC3E}">
        <p14:creationId xmlns:p14="http://schemas.microsoft.com/office/powerpoint/2010/main" val="3943153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1EA2C5F8-F114-46FB-875C-3169EDDB91D4}"/>
              </a:ext>
            </a:extLst>
          </p:cNvPr>
          <p:cNvSpPr>
            <a:spLocks noGrp="1"/>
          </p:cNvSpPr>
          <p:nvPr>
            <p:ph type="sldNum" sz="quarter" idx="12"/>
          </p:nvPr>
        </p:nvSpPr>
        <p:spPr/>
        <p:txBody>
          <a:bodyPr/>
          <a:lstStyle/>
          <a:p>
            <a:fld id="{B63654C5-1636-4F20-A03F-ECD4CCF9462E}" type="slidenum">
              <a:rPr kumimoji="1" lang="ja-JP" altLang="en-US" smtClean="0"/>
              <a:t>17</a:t>
            </a:fld>
            <a:endParaRPr kumimoji="1" lang="ja-JP" altLang="en-US"/>
          </a:p>
        </p:txBody>
      </p:sp>
      <p:sp>
        <p:nvSpPr>
          <p:cNvPr id="3" name="フッター プレースホルダー 2">
            <a:extLst>
              <a:ext uri="{FF2B5EF4-FFF2-40B4-BE49-F238E27FC236}">
                <a16:creationId xmlns:a16="http://schemas.microsoft.com/office/drawing/2014/main" id="{FFA33887-D126-46AB-812B-79427BC4EEE0}"/>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D2AA6FAE-8A8A-4DD9-9862-9B45C48C1D31}"/>
              </a:ext>
            </a:extLst>
          </p:cNvPr>
          <p:cNvSpPr>
            <a:spLocks noGrp="1"/>
          </p:cNvSpPr>
          <p:nvPr>
            <p:ph type="title"/>
          </p:nvPr>
        </p:nvSpPr>
        <p:spPr/>
        <p:txBody>
          <a:bodyPr/>
          <a:lstStyle/>
          <a:p>
            <a:r>
              <a:rPr kumimoji="1" lang="ja-JP" altLang="en-US" dirty="0"/>
              <a:t>結果</a:t>
            </a:r>
          </a:p>
        </p:txBody>
      </p:sp>
      <p:sp>
        <p:nvSpPr>
          <p:cNvPr id="5" name="コンテンツ プレースホルダー 4">
            <a:extLst>
              <a:ext uri="{FF2B5EF4-FFF2-40B4-BE49-F238E27FC236}">
                <a16:creationId xmlns:a16="http://schemas.microsoft.com/office/drawing/2014/main" id="{6B49D72C-8CAF-44FF-A486-50BA7F154101}"/>
              </a:ext>
            </a:extLst>
          </p:cNvPr>
          <p:cNvSpPr>
            <a:spLocks noGrp="1"/>
          </p:cNvSpPr>
          <p:nvPr>
            <p:ph idx="1"/>
          </p:nvPr>
        </p:nvSpPr>
        <p:spPr>
          <a:xfrm>
            <a:off x="374932" y="1348774"/>
            <a:ext cx="2156395" cy="365125"/>
          </a:xfrm>
        </p:spPr>
        <p:txBody>
          <a:bodyPr>
            <a:normAutofit/>
          </a:bodyPr>
          <a:lstStyle/>
          <a:p>
            <a:r>
              <a:rPr kumimoji="1" lang="ja-JP" altLang="en-US" dirty="0"/>
              <a:t>落下の様子</a:t>
            </a:r>
            <a:r>
              <a:rPr kumimoji="1" lang="en-US" altLang="ja-JP" dirty="0"/>
              <a:t>(Slow)</a:t>
            </a:r>
            <a:endParaRPr kumimoji="1" lang="ja-JP" altLang="en-US" dirty="0"/>
          </a:p>
        </p:txBody>
      </p:sp>
      <p:sp>
        <p:nvSpPr>
          <p:cNvPr id="8" name="コンテンツ プレースホルダー 7">
            <a:extLst>
              <a:ext uri="{FF2B5EF4-FFF2-40B4-BE49-F238E27FC236}">
                <a16:creationId xmlns:a16="http://schemas.microsoft.com/office/drawing/2014/main" id="{C223D3B1-555B-4AC9-864A-5AFE79147702}"/>
              </a:ext>
            </a:extLst>
          </p:cNvPr>
          <p:cNvSpPr>
            <a:spLocks noGrp="1"/>
          </p:cNvSpPr>
          <p:nvPr>
            <p:ph idx="16"/>
          </p:nvPr>
        </p:nvSpPr>
        <p:spPr>
          <a:xfrm>
            <a:off x="374931" y="2327488"/>
            <a:ext cx="4799235" cy="811382"/>
          </a:xfrm>
        </p:spPr>
        <p:txBody>
          <a:bodyPr/>
          <a:lstStyle/>
          <a:p>
            <a:r>
              <a:rPr lang="ja-JP" altLang="en-US" dirty="0"/>
              <a:t>・</a:t>
            </a:r>
            <a:r>
              <a:rPr lang="en-US" altLang="ja-JP" dirty="0"/>
              <a:t>Case-S</a:t>
            </a:r>
            <a:r>
              <a:rPr lang="ja-JP" altLang="en-US" dirty="0"/>
              <a:t>は、粒子が</a:t>
            </a:r>
            <a:r>
              <a:rPr lang="en-US" altLang="ja-JP" dirty="0"/>
              <a:t>Punch</a:t>
            </a:r>
            <a:r>
              <a:rPr lang="ja-JP" altLang="en-US" dirty="0"/>
              <a:t>へ吸い付き、落下が速い</a:t>
            </a:r>
            <a:endParaRPr kumimoji="1" lang="ja-JP" altLang="en-US" dirty="0"/>
          </a:p>
        </p:txBody>
      </p:sp>
      <p:sp>
        <p:nvSpPr>
          <p:cNvPr id="9" name="コンテンツ プレースホルダー 8">
            <a:extLst>
              <a:ext uri="{FF2B5EF4-FFF2-40B4-BE49-F238E27FC236}">
                <a16:creationId xmlns:a16="http://schemas.microsoft.com/office/drawing/2014/main" id="{16AA4AF8-FBC3-46FA-959A-0AB4940A662F}"/>
              </a:ext>
            </a:extLst>
          </p:cNvPr>
          <p:cNvSpPr>
            <a:spLocks noGrp="1"/>
          </p:cNvSpPr>
          <p:nvPr>
            <p:ph idx="17"/>
          </p:nvPr>
        </p:nvSpPr>
        <p:spPr>
          <a:xfrm>
            <a:off x="374931" y="3429000"/>
            <a:ext cx="4885438" cy="442267"/>
          </a:xfrm>
        </p:spPr>
        <p:txBody>
          <a:bodyPr/>
          <a:lstStyle/>
          <a:p>
            <a:r>
              <a:rPr kumimoji="1" lang="ja-JP" altLang="en-US" dirty="0"/>
              <a:t>・気泡が上昇し始めるタイミングには、大きく差がない</a:t>
            </a:r>
          </a:p>
        </p:txBody>
      </p:sp>
      <p:pic>
        <p:nvPicPr>
          <p:cNvPr id="10" name="suction vs gravity_void fraction">
            <a:hlinkClick r:id="" action="ppaction://media"/>
            <a:extLst>
              <a:ext uri="{FF2B5EF4-FFF2-40B4-BE49-F238E27FC236}">
                <a16:creationId xmlns:a16="http://schemas.microsoft.com/office/drawing/2014/main" id="{CD15CD2B-6EA6-4EB5-A480-BF948156D94A}"/>
              </a:ext>
            </a:extLst>
          </p:cNvPr>
          <p:cNvPicPr>
            <a:picLocks noGrp="1" noChangeAspect="1"/>
          </p:cNvPicPr>
          <p:nvPr>
            <p:ph type="media" sz="quarter" idx="15"/>
            <a:videoFile r:link="rId2"/>
            <p:extLst>
              <p:ext uri="{DAA4B4D4-6D71-4841-9C94-3DE7FCFB9230}">
                <p14:media xmlns:p14="http://schemas.microsoft.com/office/powerpoint/2010/main" r:embed="rId1"/>
              </p:ext>
            </p:extLst>
          </p:nvPr>
        </p:nvPicPr>
        <p:blipFill>
          <a:blip r:embed="rId4"/>
          <a:stretch>
            <a:fillRect/>
          </a:stretch>
        </p:blipFill>
        <p:spPr>
          <a:xfrm>
            <a:off x="5534025" y="1350963"/>
            <a:ext cx="6480175" cy="4303712"/>
          </a:xfrm>
        </p:spPr>
      </p:pic>
      <p:sp>
        <p:nvSpPr>
          <p:cNvPr id="23" name="コンテンツ プレースホルダー 19">
            <a:extLst>
              <a:ext uri="{FF2B5EF4-FFF2-40B4-BE49-F238E27FC236}">
                <a16:creationId xmlns:a16="http://schemas.microsoft.com/office/drawing/2014/main" id="{1012F801-2718-4F9E-B1A6-91F464CB3430}"/>
              </a:ext>
            </a:extLst>
          </p:cNvPr>
          <p:cNvSpPr txBox="1">
            <a:spLocks/>
          </p:cNvSpPr>
          <p:nvPr/>
        </p:nvSpPr>
        <p:spPr>
          <a:xfrm>
            <a:off x="8775699" y="5802655"/>
            <a:ext cx="3237935" cy="2770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kumimoji="1" sz="1800" u="none"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a:t>Case-G (Gravity)</a:t>
            </a:r>
            <a:endParaRPr lang="ja-JP" altLang="en-US" dirty="0"/>
          </a:p>
        </p:txBody>
      </p:sp>
      <p:sp>
        <p:nvSpPr>
          <p:cNvPr id="24" name="コンテンツ プレースホルダー 20">
            <a:extLst>
              <a:ext uri="{FF2B5EF4-FFF2-40B4-BE49-F238E27FC236}">
                <a16:creationId xmlns:a16="http://schemas.microsoft.com/office/drawing/2014/main" id="{24B1069B-A0AA-455B-9F3A-2CF97899CD82}"/>
              </a:ext>
            </a:extLst>
          </p:cNvPr>
          <p:cNvSpPr txBox="1">
            <a:spLocks/>
          </p:cNvSpPr>
          <p:nvPr/>
        </p:nvSpPr>
        <p:spPr>
          <a:xfrm>
            <a:off x="5534025" y="5802655"/>
            <a:ext cx="3241675" cy="2770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kumimoji="1" sz="1800" u="none"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en-US" altLang="ja-JP" dirty="0"/>
              <a:t>Case-S</a:t>
            </a:r>
            <a:r>
              <a:rPr lang="ja-JP" altLang="en-US" dirty="0"/>
              <a:t> </a:t>
            </a:r>
            <a:r>
              <a:rPr lang="en-US" altLang="ja-JP" dirty="0"/>
              <a:t>(Suction)</a:t>
            </a:r>
          </a:p>
        </p:txBody>
      </p:sp>
    </p:spTree>
    <p:extLst>
      <p:ext uri="{BB962C8B-B14F-4D97-AF65-F5344CB8AC3E}">
        <p14:creationId xmlns:p14="http://schemas.microsoft.com/office/powerpoint/2010/main" val="1606053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C2D6637D-142A-4D8E-B2A1-ED00BE08F4D1}"/>
              </a:ext>
            </a:extLst>
          </p:cNvPr>
          <p:cNvSpPr>
            <a:spLocks noGrp="1"/>
          </p:cNvSpPr>
          <p:nvPr>
            <p:ph type="sldNum" sz="quarter" idx="12"/>
          </p:nvPr>
        </p:nvSpPr>
        <p:spPr/>
        <p:txBody>
          <a:bodyPr/>
          <a:lstStyle/>
          <a:p>
            <a:fld id="{B63654C5-1636-4F20-A03F-ECD4CCF9462E}" type="slidenum">
              <a:rPr kumimoji="1" lang="ja-JP" altLang="en-US" smtClean="0"/>
              <a:t>18</a:t>
            </a:fld>
            <a:endParaRPr kumimoji="1" lang="ja-JP" altLang="en-US"/>
          </a:p>
        </p:txBody>
      </p:sp>
      <p:sp>
        <p:nvSpPr>
          <p:cNvPr id="3" name="フッター プレースホルダー 2">
            <a:extLst>
              <a:ext uri="{FF2B5EF4-FFF2-40B4-BE49-F238E27FC236}">
                <a16:creationId xmlns:a16="http://schemas.microsoft.com/office/drawing/2014/main" id="{947460A5-68C7-49FE-910B-C7F564DF0EFC}"/>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21" name="タイトル 20">
            <a:extLst>
              <a:ext uri="{FF2B5EF4-FFF2-40B4-BE49-F238E27FC236}">
                <a16:creationId xmlns:a16="http://schemas.microsoft.com/office/drawing/2014/main" id="{C4E2F60A-FD19-449F-80F4-7B91C95E3534}"/>
              </a:ext>
            </a:extLst>
          </p:cNvPr>
          <p:cNvSpPr>
            <a:spLocks noGrp="1"/>
          </p:cNvSpPr>
          <p:nvPr>
            <p:ph type="title"/>
          </p:nvPr>
        </p:nvSpPr>
        <p:spPr/>
        <p:txBody>
          <a:bodyPr/>
          <a:lstStyle/>
          <a:p>
            <a:r>
              <a:rPr kumimoji="1" lang="ja-JP" altLang="en-US" dirty="0"/>
              <a:t>結果</a:t>
            </a:r>
          </a:p>
        </p:txBody>
      </p:sp>
      <p:sp>
        <p:nvSpPr>
          <p:cNvPr id="22" name="コンテンツ プレースホルダー 21">
            <a:extLst>
              <a:ext uri="{FF2B5EF4-FFF2-40B4-BE49-F238E27FC236}">
                <a16:creationId xmlns:a16="http://schemas.microsoft.com/office/drawing/2014/main" id="{EABF49A9-4C58-4A84-A1CB-270CD16780C2}"/>
              </a:ext>
            </a:extLst>
          </p:cNvPr>
          <p:cNvSpPr>
            <a:spLocks noGrp="1"/>
          </p:cNvSpPr>
          <p:nvPr>
            <p:ph idx="1"/>
          </p:nvPr>
        </p:nvSpPr>
        <p:spPr>
          <a:xfrm>
            <a:off x="374931" y="1348774"/>
            <a:ext cx="1420415" cy="365125"/>
          </a:xfrm>
        </p:spPr>
        <p:txBody>
          <a:bodyPr/>
          <a:lstStyle/>
          <a:p>
            <a:r>
              <a:rPr kumimoji="1" lang="ja-JP" altLang="en-US" dirty="0"/>
              <a:t>流入粒子数</a:t>
            </a:r>
          </a:p>
        </p:txBody>
      </p:sp>
      <p:graphicFrame>
        <p:nvGraphicFramePr>
          <p:cNvPr id="4" name="表 3">
            <a:extLst>
              <a:ext uri="{FF2B5EF4-FFF2-40B4-BE49-F238E27FC236}">
                <a16:creationId xmlns:a16="http://schemas.microsoft.com/office/drawing/2014/main" id="{B7729D01-B806-4089-80FB-8BECEF2E1E22}"/>
              </a:ext>
            </a:extLst>
          </p:cNvPr>
          <p:cNvGraphicFramePr>
            <a:graphicFrameLocks noGrp="1"/>
          </p:cNvGraphicFramePr>
          <p:nvPr>
            <p:extLst>
              <p:ext uri="{D42A27DB-BD31-4B8C-83A1-F6EECF244321}">
                <p14:modId xmlns:p14="http://schemas.microsoft.com/office/powerpoint/2010/main" val="476793217"/>
              </p:ext>
            </p:extLst>
          </p:nvPr>
        </p:nvGraphicFramePr>
        <p:xfrm>
          <a:off x="2282487" y="1348774"/>
          <a:ext cx="5115366" cy="407715"/>
        </p:xfrm>
        <a:graphic>
          <a:graphicData uri="http://schemas.openxmlformats.org/drawingml/2006/table">
            <a:tbl>
              <a:tblPr/>
              <a:tblGrid>
                <a:gridCol w="2556213">
                  <a:extLst>
                    <a:ext uri="{9D8B030D-6E8A-4147-A177-3AD203B41FA5}">
                      <a16:colId xmlns:a16="http://schemas.microsoft.com/office/drawing/2014/main" val="20000"/>
                    </a:ext>
                  </a:extLst>
                </a:gridCol>
                <a:gridCol w="2559153">
                  <a:extLst>
                    <a:ext uri="{9D8B030D-6E8A-4147-A177-3AD203B41FA5}">
                      <a16:colId xmlns:a16="http://schemas.microsoft.com/office/drawing/2014/main" val="20002"/>
                    </a:ext>
                  </a:extLst>
                </a:gridCol>
              </a:tblGrid>
              <a:tr h="407715">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Case-S (Suction)</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Case-G (Gravity)</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cxnSp>
        <p:nvCxnSpPr>
          <p:cNvPr id="5" name="直線コネクタ 4">
            <a:extLst>
              <a:ext uri="{FF2B5EF4-FFF2-40B4-BE49-F238E27FC236}">
                <a16:creationId xmlns:a16="http://schemas.microsoft.com/office/drawing/2014/main" id="{7762D072-A4AD-43E4-AE9D-8381DC97EB6D}"/>
              </a:ext>
            </a:extLst>
          </p:cNvPr>
          <p:cNvCxnSpPr/>
          <p:nvPr/>
        </p:nvCxnSpPr>
        <p:spPr>
          <a:xfrm>
            <a:off x="2282488" y="1756489"/>
            <a:ext cx="18865" cy="23595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線コネクタ 6">
            <a:extLst>
              <a:ext uri="{FF2B5EF4-FFF2-40B4-BE49-F238E27FC236}">
                <a16:creationId xmlns:a16="http://schemas.microsoft.com/office/drawing/2014/main" id="{4C63FE35-FBFD-48CB-AEA5-3A47340A2ED0}"/>
              </a:ext>
            </a:extLst>
          </p:cNvPr>
          <p:cNvCxnSpPr/>
          <p:nvPr/>
        </p:nvCxnSpPr>
        <p:spPr>
          <a:xfrm flipH="1">
            <a:off x="7397069" y="1705132"/>
            <a:ext cx="1570" cy="235869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8" name="表 7">
            <a:extLst>
              <a:ext uri="{FF2B5EF4-FFF2-40B4-BE49-F238E27FC236}">
                <a16:creationId xmlns:a16="http://schemas.microsoft.com/office/drawing/2014/main" id="{8C677BF3-3982-40C3-A5D8-AE57D99163D7}"/>
              </a:ext>
            </a:extLst>
          </p:cNvPr>
          <p:cNvGraphicFramePr>
            <a:graphicFrameLocks noGrp="1"/>
          </p:cNvGraphicFramePr>
          <p:nvPr>
            <p:extLst>
              <p:ext uri="{D42A27DB-BD31-4B8C-83A1-F6EECF244321}">
                <p14:modId xmlns:p14="http://schemas.microsoft.com/office/powerpoint/2010/main" val="3160877771"/>
              </p:ext>
            </p:extLst>
          </p:nvPr>
        </p:nvGraphicFramePr>
        <p:xfrm>
          <a:off x="1245075" y="5200034"/>
          <a:ext cx="6151994" cy="354330"/>
        </p:xfrm>
        <a:graphic>
          <a:graphicData uri="http://schemas.openxmlformats.org/drawingml/2006/table">
            <a:tbl>
              <a:tblPr/>
              <a:tblGrid>
                <a:gridCol w="1079413">
                  <a:extLst>
                    <a:ext uri="{9D8B030D-6E8A-4147-A177-3AD203B41FA5}">
                      <a16:colId xmlns:a16="http://schemas.microsoft.com/office/drawing/2014/main" val="20000"/>
                    </a:ext>
                  </a:extLst>
                </a:gridCol>
                <a:gridCol w="1559967">
                  <a:extLst>
                    <a:ext uri="{9D8B030D-6E8A-4147-A177-3AD203B41FA5}">
                      <a16:colId xmlns:a16="http://schemas.microsoft.com/office/drawing/2014/main" val="20001"/>
                    </a:ext>
                  </a:extLst>
                </a:gridCol>
                <a:gridCol w="780096">
                  <a:extLst>
                    <a:ext uri="{9D8B030D-6E8A-4147-A177-3AD203B41FA5}">
                      <a16:colId xmlns:a16="http://schemas.microsoft.com/office/drawing/2014/main" val="20002"/>
                    </a:ext>
                  </a:extLst>
                </a:gridCol>
                <a:gridCol w="231113">
                  <a:extLst>
                    <a:ext uri="{9D8B030D-6E8A-4147-A177-3AD203B41FA5}">
                      <a16:colId xmlns:a16="http://schemas.microsoft.com/office/drawing/2014/main" val="20003"/>
                    </a:ext>
                  </a:extLst>
                </a:gridCol>
                <a:gridCol w="2501405">
                  <a:extLst>
                    <a:ext uri="{9D8B030D-6E8A-4147-A177-3AD203B41FA5}">
                      <a16:colId xmlns:a16="http://schemas.microsoft.com/office/drawing/2014/main" val="20004"/>
                    </a:ext>
                  </a:extLst>
                </a:gridCol>
              </a:tblGrid>
              <a:tr h="141200">
                <a:tc>
                  <a:txBody>
                    <a:bodyPr/>
                    <a:lstStyle/>
                    <a:p>
                      <a:pPr algn="ctr" fontAlgn="ctr"/>
                      <a:r>
                        <a:rPr lang="ja-JP" altLang="en-US" sz="1100" b="0" i="0" u="none" strike="noStrike" dirty="0">
                          <a:solidFill>
                            <a:srgbClr val="000000"/>
                          </a:solidFill>
                          <a:effectLst/>
                          <a:latin typeface="+mn-lt"/>
                          <a:ea typeface="ＭＳ Ｐゴシック" panose="020B0600070205080204" pitchFamily="50" charset="-128"/>
                        </a:rPr>
                        <a:t>合計</a:t>
                      </a:r>
                      <a:endParaRPr lang="en-US" sz="1100" b="0" i="0" u="none" strike="noStrike" dirty="0">
                        <a:solidFill>
                          <a:srgbClr val="000000"/>
                        </a:solidFill>
                        <a:effectLst/>
                        <a:latin typeface="+mn-lt"/>
                        <a:ea typeface="ＭＳ Ｐゴシック" panose="020B0600070205080204" pitchFamily="50" charset="-128"/>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3">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145008</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fontAlgn="ctr"/>
                      <a:endParaRPr lang="en-US" altLang="ja-JP" sz="1100" b="0" i="0" u="none" strike="noStrike" dirty="0">
                        <a:solidFill>
                          <a:srgbClr val="000000"/>
                        </a:solidFill>
                        <a:effectLst/>
                        <a:latin typeface="+mn-lt"/>
                        <a:ea typeface="ＭＳ Ｐゴシック" panose="020B0600070205080204" pitchFamily="50" charset="-128"/>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algn="ctr" fontAlgn="ctr"/>
                      <a:endParaRPr lang="en-US" altLang="ja-JP" sz="1100" b="0" i="0" u="none" strike="noStrike" dirty="0">
                        <a:solidFill>
                          <a:srgbClr val="000000"/>
                        </a:solidFill>
                        <a:effectLst/>
                        <a:latin typeface="+mn-lt"/>
                        <a:ea typeface="ＭＳ Ｐゴシック" panose="020B0600070205080204" pitchFamily="50" charset="-128"/>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algun Gothic" panose="020B0503020000020004" pitchFamily="34" charset="-127"/>
                          <a:ea typeface="Malgun Gothic" panose="020B0503020000020004" pitchFamily="34" charset="-127"/>
                        </a:rPr>
                        <a:t>144770</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38228">
                <a:tc>
                  <a:txBody>
                    <a:bodyPr/>
                    <a:lstStyle/>
                    <a:p>
                      <a:pPr algn="l" fontAlgn="ctr"/>
                      <a:endParaRPr lang="ja-JP" altLang="en-US" sz="1100" b="0" i="0" u="none" strike="noStrike">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ja-JP" altLang="en-US" sz="1100" b="0" i="0" u="none" strike="noStrike">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ja-JP" altLang="en-US" sz="1100" b="0" i="0" u="none" strike="noStrike">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ja-JP" altLang="en-US" sz="1100" b="0" i="0" u="none" strike="noStrike" dirty="0">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ja-JP" altLang="en-US" sz="1100" b="0" i="0" u="none" strike="noStrike" dirty="0">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bl>
          </a:graphicData>
        </a:graphic>
      </p:graphicFrame>
      <p:pic>
        <p:nvPicPr>
          <p:cNvPr id="9" name="図 8">
            <a:extLst>
              <a:ext uri="{FF2B5EF4-FFF2-40B4-BE49-F238E27FC236}">
                <a16:creationId xmlns:a16="http://schemas.microsoft.com/office/drawing/2014/main" id="{F6914B45-1134-443C-AEAF-1EB08341263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4733" y="1998205"/>
            <a:ext cx="1606801" cy="1836344"/>
          </a:xfrm>
          <a:prstGeom prst="rect">
            <a:avLst/>
          </a:prstGeom>
        </p:spPr>
      </p:pic>
      <p:graphicFrame>
        <p:nvGraphicFramePr>
          <p:cNvPr id="12" name="表 11">
            <a:extLst>
              <a:ext uri="{FF2B5EF4-FFF2-40B4-BE49-F238E27FC236}">
                <a16:creationId xmlns:a16="http://schemas.microsoft.com/office/drawing/2014/main" id="{40A16AF5-2E94-4B0A-B748-344103167CB2}"/>
              </a:ext>
            </a:extLst>
          </p:cNvPr>
          <p:cNvGraphicFramePr>
            <a:graphicFrameLocks noGrp="1"/>
          </p:cNvGraphicFramePr>
          <p:nvPr>
            <p:extLst>
              <p:ext uri="{D42A27DB-BD31-4B8C-83A1-F6EECF244321}">
                <p14:modId xmlns:p14="http://schemas.microsoft.com/office/powerpoint/2010/main" val="1444083585"/>
              </p:ext>
            </p:extLst>
          </p:nvPr>
        </p:nvGraphicFramePr>
        <p:xfrm>
          <a:off x="360039" y="4130145"/>
          <a:ext cx="7044061" cy="893445"/>
        </p:xfrm>
        <a:graphic>
          <a:graphicData uri="http://schemas.openxmlformats.org/drawingml/2006/table">
            <a:tbl>
              <a:tblPr/>
              <a:tblGrid>
                <a:gridCol w="659177">
                  <a:extLst>
                    <a:ext uri="{9D8B030D-6E8A-4147-A177-3AD203B41FA5}">
                      <a16:colId xmlns:a16="http://schemas.microsoft.com/office/drawing/2014/main" val="20000"/>
                    </a:ext>
                  </a:extLst>
                </a:gridCol>
                <a:gridCol w="245736">
                  <a:extLst>
                    <a:ext uri="{9D8B030D-6E8A-4147-A177-3AD203B41FA5}">
                      <a16:colId xmlns:a16="http://schemas.microsoft.com/office/drawing/2014/main" val="20001"/>
                    </a:ext>
                  </a:extLst>
                </a:gridCol>
                <a:gridCol w="1039305">
                  <a:extLst>
                    <a:ext uri="{9D8B030D-6E8A-4147-A177-3AD203B41FA5}">
                      <a16:colId xmlns:a16="http://schemas.microsoft.com/office/drawing/2014/main" val="20002"/>
                    </a:ext>
                  </a:extLst>
                </a:gridCol>
                <a:gridCol w="2547143">
                  <a:extLst>
                    <a:ext uri="{9D8B030D-6E8A-4147-A177-3AD203B41FA5}">
                      <a16:colId xmlns:a16="http://schemas.microsoft.com/office/drawing/2014/main" val="20003"/>
                    </a:ext>
                  </a:extLst>
                </a:gridCol>
                <a:gridCol w="2552700">
                  <a:extLst>
                    <a:ext uri="{9D8B030D-6E8A-4147-A177-3AD203B41FA5}">
                      <a16:colId xmlns:a16="http://schemas.microsoft.com/office/drawing/2014/main" val="20006"/>
                    </a:ext>
                  </a:extLst>
                </a:gridCol>
              </a:tblGrid>
              <a:tr h="171450">
                <a:tc rowSpan="5">
                  <a:txBody>
                    <a:bodyPr/>
                    <a:lstStyle/>
                    <a:p>
                      <a:pPr algn="ctr" fontAlgn="ctr"/>
                      <a:r>
                        <a:rPr lang="ja-JP" altLang="en-US" sz="1100" b="0" i="0" u="none" strike="noStrike" dirty="0">
                          <a:solidFill>
                            <a:srgbClr val="000000"/>
                          </a:solidFill>
                          <a:effectLst/>
                          <a:latin typeface="ＭＳ Ｐゴシック" panose="020B0600070205080204" pitchFamily="50" charset="-128"/>
                          <a:ea typeface="ＭＳ Ｐゴシック" panose="020B0600070205080204" pitchFamily="50" charset="-128"/>
                        </a:rPr>
                        <a:t>層</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5</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32622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a:solidFill>
                            <a:srgbClr val="000000"/>
                          </a:solidFill>
                          <a:effectLst/>
                          <a:latin typeface="Malgun Gothic" panose="020B0503020000020004" pitchFamily="34" charset="-127"/>
                          <a:ea typeface="Malgun Gothic" panose="020B0503020000020004" pitchFamily="34" charset="-127"/>
                        </a:rPr>
                        <a:t>37012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71450">
                <a:tc vMerge="1">
                  <a:txBody>
                    <a:bodyPr/>
                    <a:lstStyle/>
                    <a:p>
                      <a:endParaRPr kumimoji="1" lang="ja-JP" altLang="en-US"/>
                    </a:p>
                  </a:txBody>
                  <a:tcPr/>
                </a:tc>
                <a:tc>
                  <a:txBody>
                    <a:bodyPr/>
                    <a:lstStyle/>
                    <a:p>
                      <a:pPr algn="ctr" fontAlgn="ctr"/>
                      <a:r>
                        <a:rPr lang="en-US" altLang="ja-JP" sz="1100" b="0" i="0" u="none" strike="noStrike">
                          <a:solidFill>
                            <a:srgbClr val="000000"/>
                          </a:solidFill>
                          <a:effectLst/>
                          <a:latin typeface="+mn-lt"/>
                          <a:ea typeface="ＭＳ Ｐゴシック" panose="020B0600070205080204" pitchFamily="50" charset="-128"/>
                        </a:rPr>
                        <a:t>4</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32700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a:solidFill>
                            <a:srgbClr val="000000"/>
                          </a:solidFill>
                          <a:effectLst/>
                          <a:latin typeface="Malgun Gothic" panose="020B0503020000020004" pitchFamily="34" charset="-127"/>
                          <a:ea typeface="Malgun Gothic" panose="020B0503020000020004" pitchFamily="34" charset="-127"/>
                        </a:rPr>
                        <a:t>32814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71450">
                <a:tc vMerge="1">
                  <a:txBody>
                    <a:bodyPr/>
                    <a:lstStyle/>
                    <a:p>
                      <a:endParaRPr kumimoji="1" lang="ja-JP" altLang="en-US"/>
                    </a:p>
                  </a:txBody>
                  <a:tcPr/>
                </a:tc>
                <a:tc>
                  <a:txBody>
                    <a:bodyPr/>
                    <a:lstStyle/>
                    <a:p>
                      <a:pPr algn="ctr" fontAlgn="ctr"/>
                      <a:r>
                        <a:rPr lang="en-US" altLang="ja-JP" sz="1100" b="0" i="0" u="none" strike="noStrike">
                          <a:solidFill>
                            <a:srgbClr val="000000"/>
                          </a:solidFill>
                          <a:effectLst/>
                          <a:latin typeface="+mn-lt"/>
                          <a:ea typeface="ＭＳ Ｐゴシック" panose="020B0600070205080204" pitchFamily="50" charset="-128"/>
                        </a:rPr>
                        <a:t>3</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30383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a:solidFill>
                            <a:srgbClr val="000000"/>
                          </a:solidFill>
                          <a:effectLst/>
                          <a:latin typeface="Malgun Gothic" panose="020B0503020000020004" pitchFamily="34" charset="-127"/>
                          <a:ea typeface="Malgun Gothic" panose="020B0503020000020004" pitchFamily="34" charset="-127"/>
                        </a:rPr>
                        <a:t>29803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80975">
                <a:tc vMerge="1">
                  <a:txBody>
                    <a:bodyPr/>
                    <a:lstStyle/>
                    <a:p>
                      <a:endParaRPr kumimoji="1" lang="ja-JP" altLang="en-US"/>
                    </a:p>
                  </a:txBody>
                  <a:tcPr/>
                </a:tc>
                <a:tc>
                  <a:txBody>
                    <a:bodyPr/>
                    <a:lstStyle/>
                    <a:p>
                      <a:pPr algn="ctr" fontAlgn="ctr"/>
                      <a:r>
                        <a:rPr lang="en-US" altLang="ja-JP" sz="1100" b="0" i="0" u="none" strike="noStrike">
                          <a:solidFill>
                            <a:srgbClr val="000000"/>
                          </a:solidFill>
                          <a:effectLst/>
                          <a:latin typeface="+mn-lt"/>
                          <a:ea typeface="ＭＳ Ｐゴシック" panose="020B0600070205080204" pitchFamily="50" charset="-128"/>
                        </a:rPr>
                        <a:t>2</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25806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algun Gothic" panose="020B0503020000020004" pitchFamily="34" charset="-127"/>
                          <a:ea typeface="Malgun Gothic" panose="020B0503020000020004" pitchFamily="34" charset="-127"/>
                        </a:rPr>
                        <a:t>24017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80975">
                <a:tc vMerge="1">
                  <a:txBody>
                    <a:bodyPr/>
                    <a:lstStyle/>
                    <a:p>
                      <a:endParaRPr kumimoji="1" lang="ja-JP" altLang="en-US"/>
                    </a:p>
                  </a:txBody>
                  <a:tcPr/>
                </a:tc>
                <a:tc>
                  <a:txBody>
                    <a:bodyPr/>
                    <a:lstStyle/>
                    <a:p>
                      <a:pPr algn="ctr" fontAlgn="ctr"/>
                      <a:r>
                        <a:rPr lang="en-US" altLang="ja-JP" sz="1100" b="0" i="0" u="none" strike="noStrike">
                          <a:solidFill>
                            <a:srgbClr val="000000"/>
                          </a:solidFill>
                          <a:effectLst/>
                          <a:latin typeface="+mn-lt"/>
                          <a:ea typeface="ＭＳ Ｐゴシック" panose="020B0600070205080204" pitchFamily="50" charset="-128"/>
                        </a:rPr>
                        <a:t>1</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mn-lt"/>
                          <a:ea typeface="ＭＳ Ｐゴシック" panose="020B0600070205080204" pitchFamily="50" charset="-128"/>
                        </a:rPr>
                        <a:t>　</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tc>
                  <a:txBody>
                    <a:bodyPr/>
                    <a:lstStyle/>
                    <a:p>
                      <a:pPr algn="ctr" fontAlgn="ctr"/>
                      <a:r>
                        <a:rPr lang="en-US" altLang="ja-JP" sz="1100" b="0" i="0" u="none" strike="noStrike" dirty="0">
                          <a:solidFill>
                            <a:srgbClr val="000000"/>
                          </a:solidFill>
                          <a:effectLst/>
                          <a:latin typeface="+mn-lt"/>
                          <a:ea typeface="ＭＳ Ｐゴシック" panose="020B0600070205080204" pitchFamily="50" charset="-128"/>
                        </a:rPr>
                        <a:t>23497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Malgun Gothic" panose="020B0503020000020004" pitchFamily="34" charset="-127"/>
                          <a:ea typeface="Malgun Gothic" panose="020B0503020000020004" pitchFamily="34" charset="-127"/>
                        </a:rPr>
                        <a:t>21124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13" name="正方形/長方形 12">
            <a:extLst>
              <a:ext uri="{FF2B5EF4-FFF2-40B4-BE49-F238E27FC236}">
                <a16:creationId xmlns:a16="http://schemas.microsoft.com/office/drawing/2014/main" id="{7F775534-0A64-465B-8B0E-BD83A41E5DE2}"/>
              </a:ext>
            </a:extLst>
          </p:cNvPr>
          <p:cNvSpPr/>
          <p:nvPr/>
        </p:nvSpPr>
        <p:spPr>
          <a:xfrm>
            <a:off x="2301353" y="5149914"/>
            <a:ext cx="5095716" cy="250043"/>
          </a:xfrm>
          <a:prstGeom prst="rect">
            <a:avLst/>
          </a:prstGeom>
          <a:noFill/>
          <a:ln w="19050">
            <a:solidFill>
              <a:srgbClr val="FF6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cxnSp>
        <p:nvCxnSpPr>
          <p:cNvPr id="14" name="直線コネクタ 13">
            <a:extLst>
              <a:ext uri="{FF2B5EF4-FFF2-40B4-BE49-F238E27FC236}">
                <a16:creationId xmlns:a16="http://schemas.microsoft.com/office/drawing/2014/main" id="{BC0897A0-0FBF-472E-8BF9-EB88D27D2AE8}"/>
              </a:ext>
            </a:extLst>
          </p:cNvPr>
          <p:cNvCxnSpPr/>
          <p:nvPr/>
        </p:nvCxnSpPr>
        <p:spPr>
          <a:xfrm>
            <a:off x="4842296" y="1718873"/>
            <a:ext cx="0" cy="23595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5" name="図 14">
            <a:extLst>
              <a:ext uri="{FF2B5EF4-FFF2-40B4-BE49-F238E27FC236}">
                <a16:creationId xmlns:a16="http://schemas.microsoft.com/office/drawing/2014/main" id="{9AF44E06-9BA7-48C9-A54B-288980C013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557" y="1819863"/>
            <a:ext cx="1634486" cy="2270119"/>
          </a:xfrm>
          <a:prstGeom prst="rect">
            <a:avLst/>
          </a:prstGeom>
        </p:spPr>
      </p:pic>
      <p:pic>
        <p:nvPicPr>
          <p:cNvPr id="16" name="図 15">
            <a:extLst>
              <a:ext uri="{FF2B5EF4-FFF2-40B4-BE49-F238E27FC236}">
                <a16:creationId xmlns:a16="http://schemas.microsoft.com/office/drawing/2014/main" id="{3BB54E43-B2C3-42DA-80A3-3F34C5024B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24459" y="1815123"/>
            <a:ext cx="1624599" cy="2256388"/>
          </a:xfrm>
          <a:prstGeom prst="rect">
            <a:avLst/>
          </a:prstGeom>
        </p:spPr>
      </p:pic>
      <p:sp>
        <p:nvSpPr>
          <p:cNvPr id="18" name="正方形/長方形 17">
            <a:extLst>
              <a:ext uri="{FF2B5EF4-FFF2-40B4-BE49-F238E27FC236}">
                <a16:creationId xmlns:a16="http://schemas.microsoft.com/office/drawing/2014/main" id="{CEB29497-A5FB-4469-A391-39EF429B5AD3}"/>
              </a:ext>
            </a:extLst>
          </p:cNvPr>
          <p:cNvSpPr/>
          <p:nvPr/>
        </p:nvSpPr>
        <p:spPr>
          <a:xfrm>
            <a:off x="2282487" y="4102628"/>
            <a:ext cx="5121613" cy="238880"/>
          </a:xfrm>
          <a:prstGeom prst="rect">
            <a:avLst/>
          </a:prstGeom>
          <a:noFill/>
          <a:ln w="19050">
            <a:solidFill>
              <a:srgbClr val="FF6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cxnSp>
        <p:nvCxnSpPr>
          <p:cNvPr id="24" name="直線矢印コネクタ 23">
            <a:extLst>
              <a:ext uri="{FF2B5EF4-FFF2-40B4-BE49-F238E27FC236}">
                <a16:creationId xmlns:a16="http://schemas.microsoft.com/office/drawing/2014/main" id="{51CF0FF9-E3CC-4736-A8A6-4E3BB2395AF7}"/>
              </a:ext>
            </a:extLst>
          </p:cNvPr>
          <p:cNvCxnSpPr>
            <a:cxnSpLocks/>
            <a:stCxn id="31" idx="1"/>
          </p:cNvCxnSpPr>
          <p:nvPr/>
        </p:nvCxnSpPr>
        <p:spPr>
          <a:xfrm flipH="1">
            <a:off x="7441626" y="3531845"/>
            <a:ext cx="1165482" cy="659747"/>
          </a:xfrm>
          <a:prstGeom prst="straightConnector1">
            <a:avLst/>
          </a:prstGeom>
          <a:ln>
            <a:solidFill>
              <a:srgbClr val="FF695E"/>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EF194735-7E17-451E-B439-E76B011EB44B}"/>
              </a:ext>
            </a:extLst>
          </p:cNvPr>
          <p:cNvCxnSpPr>
            <a:cxnSpLocks/>
            <a:stCxn id="34" idx="1"/>
            <a:endCxn id="13" idx="3"/>
          </p:cNvCxnSpPr>
          <p:nvPr/>
        </p:nvCxnSpPr>
        <p:spPr>
          <a:xfrm flipH="1">
            <a:off x="7397069" y="4516775"/>
            <a:ext cx="1810148" cy="758161"/>
          </a:xfrm>
          <a:prstGeom prst="straightConnector1">
            <a:avLst/>
          </a:prstGeom>
          <a:ln>
            <a:solidFill>
              <a:srgbClr val="FF695E"/>
            </a:solidFill>
            <a:tailEnd type="triangle"/>
          </a:ln>
        </p:spPr>
        <p:style>
          <a:lnRef idx="1">
            <a:schemeClr val="accent1"/>
          </a:lnRef>
          <a:fillRef idx="0">
            <a:schemeClr val="accent1"/>
          </a:fillRef>
          <a:effectRef idx="0">
            <a:schemeClr val="accent1"/>
          </a:effectRef>
          <a:fontRef idx="minor">
            <a:schemeClr val="tx1"/>
          </a:fontRef>
        </p:style>
      </p:cxnSp>
      <p:sp>
        <p:nvSpPr>
          <p:cNvPr id="31" name="テキスト ボックス 30">
            <a:extLst>
              <a:ext uri="{FF2B5EF4-FFF2-40B4-BE49-F238E27FC236}">
                <a16:creationId xmlns:a16="http://schemas.microsoft.com/office/drawing/2014/main" id="{A1EE7CA9-84E0-496F-AF21-6B392F6B71EC}"/>
              </a:ext>
            </a:extLst>
          </p:cNvPr>
          <p:cNvSpPr txBox="1"/>
          <p:nvPr/>
        </p:nvSpPr>
        <p:spPr>
          <a:xfrm>
            <a:off x="8607108" y="3208679"/>
            <a:ext cx="2869635" cy="646331"/>
          </a:xfrm>
          <a:prstGeom prst="rect">
            <a:avLst/>
          </a:prstGeom>
          <a:noFill/>
        </p:spPr>
        <p:txBody>
          <a:bodyPr wrap="square" rtlCol="0">
            <a:spAutoFit/>
          </a:bodyPr>
          <a:lstStyle/>
          <a:p>
            <a:r>
              <a:rPr lang="en-US" altLang="ja-JP" dirty="0"/>
              <a:t>Case-S</a:t>
            </a:r>
            <a:r>
              <a:rPr lang="ja-JP" altLang="en-US" dirty="0"/>
              <a:t>は最上層の粒子が入りすぎている</a:t>
            </a:r>
          </a:p>
        </p:txBody>
      </p:sp>
      <p:sp>
        <p:nvSpPr>
          <p:cNvPr id="34" name="テキスト ボックス 33">
            <a:extLst>
              <a:ext uri="{FF2B5EF4-FFF2-40B4-BE49-F238E27FC236}">
                <a16:creationId xmlns:a16="http://schemas.microsoft.com/office/drawing/2014/main" id="{14FBB786-FEFD-44B7-A122-88E7E1BB5A7A}"/>
              </a:ext>
            </a:extLst>
          </p:cNvPr>
          <p:cNvSpPr txBox="1"/>
          <p:nvPr/>
        </p:nvSpPr>
        <p:spPr>
          <a:xfrm>
            <a:off x="9207217" y="4332109"/>
            <a:ext cx="2869635" cy="369332"/>
          </a:xfrm>
          <a:prstGeom prst="rect">
            <a:avLst/>
          </a:prstGeom>
          <a:noFill/>
        </p:spPr>
        <p:txBody>
          <a:bodyPr wrap="square" rtlCol="0">
            <a:spAutoFit/>
          </a:bodyPr>
          <a:lstStyle/>
          <a:p>
            <a:r>
              <a:rPr lang="ja-JP" altLang="en-US" dirty="0"/>
              <a:t>合計粒子数の差は少ない</a:t>
            </a:r>
          </a:p>
        </p:txBody>
      </p:sp>
      <p:sp>
        <p:nvSpPr>
          <p:cNvPr id="37" name="テキスト ボックス 36">
            <a:extLst>
              <a:ext uri="{FF2B5EF4-FFF2-40B4-BE49-F238E27FC236}">
                <a16:creationId xmlns:a16="http://schemas.microsoft.com/office/drawing/2014/main" id="{7B0CFE97-5DA4-4078-9C87-21D63398C44B}"/>
              </a:ext>
            </a:extLst>
          </p:cNvPr>
          <p:cNvSpPr txBox="1"/>
          <p:nvPr/>
        </p:nvSpPr>
        <p:spPr>
          <a:xfrm>
            <a:off x="517959" y="2590950"/>
            <a:ext cx="1260347" cy="369332"/>
          </a:xfrm>
          <a:prstGeom prst="rect">
            <a:avLst/>
          </a:prstGeom>
          <a:noFill/>
        </p:spPr>
        <p:txBody>
          <a:bodyPr wrap="square" rtlCol="0">
            <a:spAutoFit/>
          </a:bodyPr>
          <a:lstStyle/>
          <a:p>
            <a:r>
              <a:rPr kumimoji="1" lang="en-US" altLang="ja-JP" dirty="0">
                <a:solidFill>
                  <a:srgbClr val="A9157E"/>
                </a:solidFill>
              </a:rPr>
              <a:t>Die  Area</a:t>
            </a:r>
            <a:endParaRPr kumimoji="1" lang="ja-JP" altLang="en-US" dirty="0">
              <a:solidFill>
                <a:srgbClr val="A9157E"/>
              </a:solidFill>
            </a:endParaRPr>
          </a:p>
        </p:txBody>
      </p:sp>
      <p:sp>
        <p:nvSpPr>
          <p:cNvPr id="38" name="コンテンツ プレースホルダー 16">
            <a:extLst>
              <a:ext uri="{FF2B5EF4-FFF2-40B4-BE49-F238E27FC236}">
                <a16:creationId xmlns:a16="http://schemas.microsoft.com/office/drawing/2014/main" id="{81EA82F7-9EBE-4878-B559-9394278C8B00}"/>
              </a:ext>
            </a:extLst>
          </p:cNvPr>
          <p:cNvSpPr txBox="1">
            <a:spLocks/>
          </p:cNvSpPr>
          <p:nvPr/>
        </p:nvSpPr>
        <p:spPr>
          <a:xfrm>
            <a:off x="339650" y="5559485"/>
            <a:ext cx="10017862" cy="44226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dirty="0"/>
              <a:t>a</a:t>
            </a:r>
          </a:p>
        </p:txBody>
      </p:sp>
    </p:spTree>
    <p:extLst>
      <p:ext uri="{BB962C8B-B14F-4D97-AF65-F5344CB8AC3E}">
        <p14:creationId xmlns:p14="http://schemas.microsoft.com/office/powerpoint/2010/main" val="30056925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グラフ 17">
            <a:extLst>
              <a:ext uri="{FF2B5EF4-FFF2-40B4-BE49-F238E27FC236}">
                <a16:creationId xmlns:a16="http://schemas.microsoft.com/office/drawing/2014/main" id="{00000000-0008-0000-0000-000002000000}"/>
              </a:ext>
            </a:extLst>
          </p:cNvPr>
          <p:cNvGraphicFramePr>
            <a:graphicFrameLocks/>
          </p:cNvGraphicFramePr>
          <p:nvPr>
            <p:extLst>
              <p:ext uri="{D42A27DB-BD31-4B8C-83A1-F6EECF244321}">
                <p14:modId xmlns:p14="http://schemas.microsoft.com/office/powerpoint/2010/main" val="2628561562"/>
              </p:ext>
            </p:extLst>
          </p:nvPr>
        </p:nvGraphicFramePr>
        <p:xfrm>
          <a:off x="5529053" y="1348773"/>
          <a:ext cx="6484582" cy="4316045"/>
        </p:xfrm>
        <a:graphic>
          <a:graphicData uri="http://schemas.openxmlformats.org/drawingml/2006/chart">
            <c:chart xmlns:c="http://schemas.openxmlformats.org/drawingml/2006/chart" xmlns:r="http://schemas.openxmlformats.org/officeDocument/2006/relationships" r:id="rId4"/>
          </a:graphicData>
        </a:graphic>
      </p:graphicFrame>
      <p:sp>
        <p:nvSpPr>
          <p:cNvPr id="2" name="スライド番号プレースホルダー 1">
            <a:extLst>
              <a:ext uri="{FF2B5EF4-FFF2-40B4-BE49-F238E27FC236}">
                <a16:creationId xmlns:a16="http://schemas.microsoft.com/office/drawing/2014/main" id="{FDF45BF8-325B-4BBF-B8C1-E11E002B6C3A}"/>
              </a:ext>
            </a:extLst>
          </p:cNvPr>
          <p:cNvSpPr>
            <a:spLocks noGrp="1"/>
          </p:cNvSpPr>
          <p:nvPr>
            <p:ph type="sldNum" sz="quarter" idx="12"/>
          </p:nvPr>
        </p:nvSpPr>
        <p:spPr/>
        <p:txBody>
          <a:bodyPr/>
          <a:lstStyle/>
          <a:p>
            <a:fld id="{B63654C5-1636-4F20-A03F-ECD4CCF9462E}" type="slidenum">
              <a:rPr kumimoji="1" lang="ja-JP" altLang="en-US" smtClean="0"/>
              <a:t>19</a:t>
            </a:fld>
            <a:endParaRPr kumimoji="1" lang="ja-JP" altLang="en-US"/>
          </a:p>
        </p:txBody>
      </p:sp>
      <p:sp>
        <p:nvSpPr>
          <p:cNvPr id="3" name="フッター プレースホルダー 2">
            <a:extLst>
              <a:ext uri="{FF2B5EF4-FFF2-40B4-BE49-F238E27FC236}">
                <a16:creationId xmlns:a16="http://schemas.microsoft.com/office/drawing/2014/main" id="{3CD1B332-6F6F-4016-BF35-899A96B41112}"/>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21" name="タイトル 20">
            <a:extLst>
              <a:ext uri="{FF2B5EF4-FFF2-40B4-BE49-F238E27FC236}">
                <a16:creationId xmlns:a16="http://schemas.microsoft.com/office/drawing/2014/main" id="{D2C14EE1-B026-4E8A-9D19-764E0D7DE7A6}"/>
              </a:ext>
            </a:extLst>
          </p:cNvPr>
          <p:cNvSpPr>
            <a:spLocks noGrp="1"/>
          </p:cNvSpPr>
          <p:nvPr>
            <p:ph type="title"/>
          </p:nvPr>
        </p:nvSpPr>
        <p:spPr/>
        <p:txBody>
          <a:bodyPr/>
          <a:lstStyle/>
          <a:p>
            <a:r>
              <a:rPr kumimoji="1" lang="ja-JP" altLang="en-US" dirty="0"/>
              <a:t>結果</a:t>
            </a:r>
          </a:p>
        </p:txBody>
      </p:sp>
      <p:sp>
        <p:nvSpPr>
          <p:cNvPr id="23" name="コンテンツ プレースホルダー 22">
            <a:extLst>
              <a:ext uri="{FF2B5EF4-FFF2-40B4-BE49-F238E27FC236}">
                <a16:creationId xmlns:a16="http://schemas.microsoft.com/office/drawing/2014/main" id="{582297A6-0FCA-4F3F-98DC-6A31443D3638}"/>
              </a:ext>
            </a:extLst>
          </p:cNvPr>
          <p:cNvSpPr>
            <a:spLocks noGrp="1"/>
          </p:cNvSpPr>
          <p:nvPr>
            <p:ph idx="16"/>
          </p:nvPr>
        </p:nvSpPr>
        <p:spPr>
          <a:xfrm>
            <a:off x="374931" y="2039146"/>
            <a:ext cx="4959070" cy="365126"/>
          </a:xfrm>
        </p:spPr>
        <p:txBody>
          <a:bodyPr/>
          <a:lstStyle/>
          <a:p>
            <a:r>
              <a:rPr kumimoji="1" lang="ja-JP" altLang="en-US" dirty="0"/>
              <a:t>・</a:t>
            </a:r>
            <a:r>
              <a:rPr kumimoji="1" lang="en-US" altLang="ja-JP" dirty="0"/>
              <a:t>Punch</a:t>
            </a:r>
            <a:r>
              <a:rPr kumimoji="1" lang="ja-JP" altLang="en-US" dirty="0" err="1"/>
              <a:t>が落</a:t>
            </a:r>
            <a:r>
              <a:rPr kumimoji="1" lang="ja-JP" altLang="en-US" dirty="0"/>
              <a:t>下していないときには、粒子数は線形</a:t>
            </a:r>
            <a:r>
              <a:rPr lang="ja-JP" altLang="en-US" dirty="0"/>
              <a:t>的に</a:t>
            </a:r>
            <a:r>
              <a:rPr kumimoji="1" lang="ja-JP" altLang="en-US" dirty="0"/>
              <a:t>変化する</a:t>
            </a:r>
            <a:endParaRPr kumimoji="1" lang="en-US" altLang="ja-JP" dirty="0"/>
          </a:p>
        </p:txBody>
      </p:sp>
      <p:sp>
        <p:nvSpPr>
          <p:cNvPr id="25" name="コンテンツ プレースホルダー 24">
            <a:extLst>
              <a:ext uri="{FF2B5EF4-FFF2-40B4-BE49-F238E27FC236}">
                <a16:creationId xmlns:a16="http://schemas.microsoft.com/office/drawing/2014/main" id="{A66CDCEC-AB43-4D6B-8C6B-D6E544CDBBB6}"/>
              </a:ext>
            </a:extLst>
          </p:cNvPr>
          <p:cNvSpPr>
            <a:spLocks noGrp="1"/>
          </p:cNvSpPr>
          <p:nvPr>
            <p:ph idx="1"/>
          </p:nvPr>
        </p:nvSpPr>
        <p:spPr>
          <a:xfrm>
            <a:off x="374931" y="1348774"/>
            <a:ext cx="2435176" cy="365125"/>
          </a:xfrm>
        </p:spPr>
        <p:txBody>
          <a:bodyPr>
            <a:normAutofit/>
          </a:bodyPr>
          <a:lstStyle/>
          <a:p>
            <a:r>
              <a:rPr lang="en-US" altLang="ja-JP" dirty="0"/>
              <a:t>Die</a:t>
            </a:r>
            <a:r>
              <a:rPr lang="ja-JP" altLang="en-US" dirty="0"/>
              <a:t>内部粒子数の推移</a:t>
            </a:r>
            <a:endParaRPr kumimoji="1" lang="ja-JP" altLang="en-US" dirty="0"/>
          </a:p>
        </p:txBody>
      </p:sp>
      <p:cxnSp>
        <p:nvCxnSpPr>
          <p:cNvPr id="6" name="直線矢印コネクタ 5">
            <a:extLst>
              <a:ext uri="{FF2B5EF4-FFF2-40B4-BE49-F238E27FC236}">
                <a16:creationId xmlns:a16="http://schemas.microsoft.com/office/drawing/2014/main" id="{DE90E44A-1E4C-4543-A907-62A6A1F0C76E}"/>
              </a:ext>
            </a:extLst>
          </p:cNvPr>
          <p:cNvCxnSpPr>
            <a:cxnSpLocks/>
          </p:cNvCxnSpPr>
          <p:nvPr/>
        </p:nvCxnSpPr>
        <p:spPr>
          <a:xfrm>
            <a:off x="5422902" y="2306024"/>
            <a:ext cx="3066471" cy="572258"/>
          </a:xfrm>
          <a:prstGeom prst="straightConnector1">
            <a:avLst/>
          </a:prstGeom>
          <a:ln>
            <a:solidFill>
              <a:srgbClr val="808080"/>
            </a:solidFill>
            <a:tailEnd type="triangle"/>
          </a:ln>
        </p:spPr>
        <p:style>
          <a:lnRef idx="1">
            <a:schemeClr val="accent1"/>
          </a:lnRef>
          <a:fillRef idx="0">
            <a:schemeClr val="accent1"/>
          </a:fillRef>
          <a:effectRef idx="0">
            <a:schemeClr val="accent1"/>
          </a:effectRef>
          <a:fontRef idx="minor">
            <a:schemeClr val="tx1"/>
          </a:fontRef>
        </p:style>
      </p:cxnSp>
      <p:pic>
        <p:nvPicPr>
          <p:cNvPr id="19" name="suction vs gravity_void fraction">
            <a:hlinkClick r:id="" action="ppaction://media"/>
            <a:extLst>
              <a:ext uri="{FF2B5EF4-FFF2-40B4-BE49-F238E27FC236}">
                <a16:creationId xmlns:a16="http://schemas.microsoft.com/office/drawing/2014/main" id="{67BFFE34-E41A-4F4B-BADA-7956706DB51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48829" y="3504207"/>
            <a:ext cx="3253270" cy="2160611"/>
          </a:xfrm>
          <a:prstGeom prst="rect">
            <a:avLst/>
          </a:prstGeom>
          <a:ln w="19050">
            <a:solidFill>
              <a:srgbClr val="808080"/>
            </a:solidFill>
          </a:ln>
        </p:spPr>
      </p:pic>
      <p:sp>
        <p:nvSpPr>
          <p:cNvPr id="20" name="楕円 19">
            <a:extLst>
              <a:ext uri="{FF2B5EF4-FFF2-40B4-BE49-F238E27FC236}">
                <a16:creationId xmlns:a16="http://schemas.microsoft.com/office/drawing/2014/main" id="{62DA2269-2D43-4C92-A225-3FDE4FA15CD3}"/>
              </a:ext>
            </a:extLst>
          </p:cNvPr>
          <p:cNvSpPr/>
          <p:nvPr/>
        </p:nvSpPr>
        <p:spPr>
          <a:xfrm rot="19911304">
            <a:off x="7461912" y="2641733"/>
            <a:ext cx="3182630" cy="381727"/>
          </a:xfrm>
          <a:prstGeom prst="ellipse">
            <a:avLst/>
          </a:prstGeom>
          <a:noFill/>
          <a:ln>
            <a:solidFill>
              <a:srgbClr val="80808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楕円 25">
            <a:extLst>
              <a:ext uri="{FF2B5EF4-FFF2-40B4-BE49-F238E27FC236}">
                <a16:creationId xmlns:a16="http://schemas.microsoft.com/office/drawing/2014/main" id="{76B2F069-516E-481A-A71C-7A966FC5A1DD}"/>
              </a:ext>
            </a:extLst>
          </p:cNvPr>
          <p:cNvSpPr/>
          <p:nvPr/>
        </p:nvSpPr>
        <p:spPr>
          <a:xfrm rot="19872253">
            <a:off x="6192992" y="3819239"/>
            <a:ext cx="4320264" cy="412474"/>
          </a:xfrm>
          <a:prstGeom prst="ellipse">
            <a:avLst/>
          </a:prstGeom>
          <a:noFill/>
          <a:ln>
            <a:solidFill>
              <a:srgbClr val="80808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7" name="直線矢印コネクタ 26">
            <a:extLst>
              <a:ext uri="{FF2B5EF4-FFF2-40B4-BE49-F238E27FC236}">
                <a16:creationId xmlns:a16="http://schemas.microsoft.com/office/drawing/2014/main" id="{31646431-A453-43A0-8872-66695517E53F}"/>
              </a:ext>
            </a:extLst>
          </p:cNvPr>
          <p:cNvCxnSpPr>
            <a:cxnSpLocks/>
          </p:cNvCxnSpPr>
          <p:nvPr/>
        </p:nvCxnSpPr>
        <p:spPr>
          <a:xfrm>
            <a:off x="5440151" y="2306024"/>
            <a:ext cx="2259513" cy="1819167"/>
          </a:xfrm>
          <a:prstGeom prst="straightConnector1">
            <a:avLst/>
          </a:prstGeom>
          <a:ln>
            <a:solidFill>
              <a:srgbClr val="80808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6501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9"/>
                                        </p:tgtEl>
                                      </p:cBhvr>
                                    </p:cmd>
                                  </p:childTnLst>
                                </p:cTn>
                              </p:par>
                            </p:childTnLst>
                          </p:cTn>
                        </p:par>
                      </p:childTnLst>
                    </p:cTn>
                  </p:par>
                </p:childTnLst>
              </p:cTn>
              <p:nextCondLst>
                <p:cond evt="onClick" delay="0">
                  <p:tgtEl>
                    <p:spTgt spid="19"/>
                  </p:tgtEl>
                </p:cond>
              </p:nextCondLst>
            </p:seq>
            <p:video>
              <p:cMediaNode vol="80000">
                <p:cTn id="12" repeatCount="indefinite" fill="hold" display="0">
                  <p:stCondLst>
                    <p:cond delay="indefinite"/>
                  </p:stCondLst>
                </p:cTn>
                <p:tgtEl>
                  <p:spTgt spid="19"/>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AB25B090-411B-43E2-99FF-9862E6A53268}"/>
              </a:ext>
            </a:extLst>
          </p:cNvPr>
          <p:cNvSpPr>
            <a:spLocks noGrp="1"/>
          </p:cNvSpPr>
          <p:nvPr>
            <p:ph type="sldNum" sz="quarter" idx="12"/>
          </p:nvPr>
        </p:nvSpPr>
        <p:spPr/>
        <p:txBody>
          <a:bodyPr/>
          <a:lstStyle/>
          <a:p>
            <a:fld id="{B63654C5-1636-4F20-A03F-ECD4CCF9462E}" type="slidenum">
              <a:rPr kumimoji="1" lang="ja-JP" altLang="en-US" smtClean="0"/>
              <a:t>2</a:t>
            </a:fld>
            <a:endParaRPr kumimoji="1" lang="ja-JP" altLang="en-US"/>
          </a:p>
        </p:txBody>
      </p:sp>
      <p:sp>
        <p:nvSpPr>
          <p:cNvPr id="3" name="フッター プレースホルダー 2">
            <a:extLst>
              <a:ext uri="{FF2B5EF4-FFF2-40B4-BE49-F238E27FC236}">
                <a16:creationId xmlns:a16="http://schemas.microsoft.com/office/drawing/2014/main" id="{AFCBAD13-551A-4923-8924-838A11C3D2DE}"/>
              </a:ext>
            </a:extLst>
          </p:cNvPr>
          <p:cNvSpPr>
            <a:spLocks noGrp="1"/>
          </p:cNvSpPr>
          <p:nvPr>
            <p:ph type="ftr" sz="quarter" idx="3"/>
          </p:nvPr>
        </p:nvSpPr>
        <p:spPr>
          <a:xfrm>
            <a:off x="715370" y="6378119"/>
            <a:ext cx="5503270" cy="365125"/>
          </a:xfrm>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96E0CBAD-0D28-45A3-A005-D15AA4910BFE}"/>
              </a:ext>
            </a:extLst>
          </p:cNvPr>
          <p:cNvSpPr>
            <a:spLocks noGrp="1"/>
          </p:cNvSpPr>
          <p:nvPr>
            <p:ph type="title"/>
          </p:nvPr>
        </p:nvSpPr>
        <p:spPr/>
        <p:txBody>
          <a:bodyPr/>
          <a:lstStyle/>
          <a:p>
            <a:r>
              <a:rPr kumimoji="1" lang="ja-JP" altLang="en-US" dirty="0"/>
              <a:t>背景</a:t>
            </a:r>
          </a:p>
        </p:txBody>
      </p:sp>
      <p:sp>
        <p:nvSpPr>
          <p:cNvPr id="6" name="テキスト ボックス 5">
            <a:extLst>
              <a:ext uri="{FF2B5EF4-FFF2-40B4-BE49-F238E27FC236}">
                <a16:creationId xmlns:a16="http://schemas.microsoft.com/office/drawing/2014/main" id="{9F61158F-00CB-457E-8228-AF09AF1D6263}"/>
              </a:ext>
            </a:extLst>
          </p:cNvPr>
          <p:cNvSpPr txBox="1"/>
          <p:nvPr/>
        </p:nvSpPr>
        <p:spPr>
          <a:xfrm>
            <a:off x="380999" y="1521597"/>
            <a:ext cx="8136904" cy="461665"/>
          </a:xfrm>
          <a:prstGeom prst="rect">
            <a:avLst/>
          </a:prstGeom>
          <a:noFill/>
        </p:spPr>
        <p:txBody>
          <a:bodyPr wrap="square" rtlCol="0">
            <a:spAutoFit/>
          </a:bodyPr>
          <a:lstStyle/>
          <a:p>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背景</a:t>
            </a:r>
            <a:endParaRPr kumimoji="1"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8" name="テキスト ボックス 7">
            <a:extLst>
              <a:ext uri="{FF2B5EF4-FFF2-40B4-BE49-F238E27FC236}">
                <a16:creationId xmlns:a16="http://schemas.microsoft.com/office/drawing/2014/main" id="{EBB9BA03-F82F-4F7D-8A4B-D9019D951B88}"/>
              </a:ext>
            </a:extLst>
          </p:cNvPr>
          <p:cNvSpPr txBox="1"/>
          <p:nvPr/>
        </p:nvSpPr>
        <p:spPr>
          <a:xfrm>
            <a:off x="714509" y="2027742"/>
            <a:ext cx="10474682" cy="1200329"/>
          </a:xfrm>
          <a:prstGeom prst="rect">
            <a:avLst/>
          </a:prstGeom>
          <a:noFill/>
        </p:spPr>
        <p:txBody>
          <a:bodyPr wrap="square" rtlCol="0">
            <a:spAutoFit/>
          </a:bodyPr>
          <a:lstStyle/>
          <a:p>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粉体の圧密は、化学・製剤の分野で広く用いられており、</a:t>
            </a:r>
            <a:r>
              <a:rPr kumimoji="1"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その工程の中で、</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製品の質を左右するのが</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Die-filling</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である。</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Suction-filling</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は、重力のみで粒子を落下させる</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Gravity-filling</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よりも効率がよいことが知られている手法である。しかし詳細なメカニズムは解明されていない。また、実験での解析も難しい。そのため、数値解析によるメカニズムの解明が求められている。</a:t>
            </a:r>
            <a:endPar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9" name="正方形/長方形 8">
            <a:extLst>
              <a:ext uri="{FF2B5EF4-FFF2-40B4-BE49-F238E27FC236}">
                <a16:creationId xmlns:a16="http://schemas.microsoft.com/office/drawing/2014/main" id="{77C5E7A6-F3E0-4A25-8427-7628122BFC25}"/>
              </a:ext>
            </a:extLst>
          </p:cNvPr>
          <p:cNvSpPr/>
          <p:nvPr/>
        </p:nvSpPr>
        <p:spPr>
          <a:xfrm>
            <a:off x="608150" y="2027741"/>
            <a:ext cx="36000" cy="1152000"/>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テキスト ボックス 24">
            <a:extLst>
              <a:ext uri="{FF2B5EF4-FFF2-40B4-BE49-F238E27FC236}">
                <a16:creationId xmlns:a16="http://schemas.microsoft.com/office/drawing/2014/main" id="{BC0AA4E4-D448-4334-A66B-C28E09026CCE}"/>
              </a:ext>
            </a:extLst>
          </p:cNvPr>
          <p:cNvSpPr txBox="1"/>
          <p:nvPr/>
        </p:nvSpPr>
        <p:spPr>
          <a:xfrm>
            <a:off x="380999" y="3752852"/>
            <a:ext cx="8136904" cy="461665"/>
          </a:xfrm>
          <a:prstGeom prst="rect">
            <a:avLst/>
          </a:prstGeom>
          <a:noFill/>
        </p:spPr>
        <p:txBody>
          <a:bodyPr wrap="square" rtlCol="0">
            <a:spAutoFit/>
          </a:bodyPr>
          <a:lstStyle/>
          <a:p>
            <a:r>
              <a:rPr kumimoji="1"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既存の研究</a:t>
            </a:r>
            <a:endParaRPr kumimoji="1"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26" name="テキスト ボックス 25">
            <a:extLst>
              <a:ext uri="{FF2B5EF4-FFF2-40B4-BE49-F238E27FC236}">
                <a16:creationId xmlns:a16="http://schemas.microsoft.com/office/drawing/2014/main" id="{846E56FD-098E-4E72-B8F3-71F5461D04DB}"/>
              </a:ext>
            </a:extLst>
          </p:cNvPr>
          <p:cNvSpPr txBox="1"/>
          <p:nvPr/>
        </p:nvSpPr>
        <p:spPr>
          <a:xfrm>
            <a:off x="740785" y="4258997"/>
            <a:ext cx="10474682" cy="1477328"/>
          </a:xfrm>
          <a:prstGeom prst="rect">
            <a:avLst/>
          </a:prstGeom>
          <a:noFill/>
        </p:spPr>
        <p:txBody>
          <a:bodyPr wrap="square" rtlCol="0">
            <a:spAutoFit/>
          </a:bodyPr>
          <a:lstStyle/>
          <a:p>
            <a:r>
              <a:rPr kumimoji="1"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Suction-filling</a:t>
            </a:r>
            <a:r>
              <a:rPr kumimoji="1"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の数値解析に</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たいして、</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DEM-CFD</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法が有効であることが確認されている。また、</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の落下速度を上げることにより、粒子の充填速度および充填効率がよくなることがわかっている</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(Guo et al., 2010)</a:t>
            </a:r>
            <a:r>
              <a:rPr lang="ja-JP" altLang="en-US" dirty="0" err="1">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a:t>
            </a:r>
            <a:endPar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a:p>
            <a:r>
              <a:rPr kumimoji="1"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さらに、</a:t>
            </a:r>
            <a:r>
              <a:rPr kumimoji="1"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Punch</a:t>
            </a:r>
            <a:r>
              <a:rPr kumimoji="1"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の落下により圧力勾配が発生すること、空隙率の変化について、数値解析を用い</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た考察がおこなわれている</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(Wu and Guo, 2012)</a:t>
            </a:r>
            <a:r>
              <a:rPr lang="ja-JP" altLang="en-US" dirty="0" err="1">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a:t>
            </a:r>
            <a:endParaRPr kumimoji="1"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27" name="正方形/長方形 26">
            <a:extLst>
              <a:ext uri="{FF2B5EF4-FFF2-40B4-BE49-F238E27FC236}">
                <a16:creationId xmlns:a16="http://schemas.microsoft.com/office/drawing/2014/main" id="{C959C1D8-7FC3-47D5-874F-F8A5627F2C9F}"/>
              </a:ext>
            </a:extLst>
          </p:cNvPr>
          <p:cNvSpPr/>
          <p:nvPr/>
        </p:nvSpPr>
        <p:spPr>
          <a:xfrm flipH="1">
            <a:off x="608150" y="4258997"/>
            <a:ext cx="36000" cy="1477327"/>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113233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FDF45BF8-325B-4BBF-B8C1-E11E002B6C3A}"/>
              </a:ext>
            </a:extLst>
          </p:cNvPr>
          <p:cNvSpPr>
            <a:spLocks noGrp="1"/>
          </p:cNvSpPr>
          <p:nvPr>
            <p:ph type="sldNum" sz="quarter" idx="12"/>
          </p:nvPr>
        </p:nvSpPr>
        <p:spPr/>
        <p:txBody>
          <a:bodyPr/>
          <a:lstStyle/>
          <a:p>
            <a:fld id="{B63654C5-1636-4F20-A03F-ECD4CCF9462E}" type="slidenum">
              <a:rPr kumimoji="1" lang="ja-JP" altLang="en-US" smtClean="0"/>
              <a:t>20</a:t>
            </a:fld>
            <a:endParaRPr kumimoji="1" lang="ja-JP" altLang="en-US"/>
          </a:p>
        </p:txBody>
      </p:sp>
      <p:sp>
        <p:nvSpPr>
          <p:cNvPr id="3" name="フッター プレースホルダー 2">
            <a:extLst>
              <a:ext uri="{FF2B5EF4-FFF2-40B4-BE49-F238E27FC236}">
                <a16:creationId xmlns:a16="http://schemas.microsoft.com/office/drawing/2014/main" id="{3CD1B332-6F6F-4016-BF35-899A96B41112}"/>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21" name="タイトル 20">
            <a:extLst>
              <a:ext uri="{FF2B5EF4-FFF2-40B4-BE49-F238E27FC236}">
                <a16:creationId xmlns:a16="http://schemas.microsoft.com/office/drawing/2014/main" id="{D2C14EE1-B026-4E8A-9D19-764E0D7DE7A6}"/>
              </a:ext>
            </a:extLst>
          </p:cNvPr>
          <p:cNvSpPr>
            <a:spLocks noGrp="1"/>
          </p:cNvSpPr>
          <p:nvPr>
            <p:ph type="title"/>
          </p:nvPr>
        </p:nvSpPr>
        <p:spPr/>
        <p:txBody>
          <a:bodyPr/>
          <a:lstStyle/>
          <a:p>
            <a:r>
              <a:rPr kumimoji="1" lang="ja-JP" altLang="en-US" dirty="0"/>
              <a:t>結果</a:t>
            </a:r>
          </a:p>
        </p:txBody>
      </p:sp>
      <p:sp>
        <p:nvSpPr>
          <p:cNvPr id="25" name="コンテンツ プレースホルダー 24">
            <a:extLst>
              <a:ext uri="{FF2B5EF4-FFF2-40B4-BE49-F238E27FC236}">
                <a16:creationId xmlns:a16="http://schemas.microsoft.com/office/drawing/2014/main" id="{A66CDCEC-AB43-4D6B-8C6B-D6E544CDBBB6}"/>
              </a:ext>
            </a:extLst>
          </p:cNvPr>
          <p:cNvSpPr>
            <a:spLocks noGrp="1"/>
          </p:cNvSpPr>
          <p:nvPr>
            <p:ph idx="1"/>
          </p:nvPr>
        </p:nvSpPr>
        <p:spPr>
          <a:xfrm>
            <a:off x="374931" y="1348774"/>
            <a:ext cx="2435176" cy="365125"/>
          </a:xfrm>
        </p:spPr>
        <p:txBody>
          <a:bodyPr>
            <a:normAutofit/>
          </a:bodyPr>
          <a:lstStyle/>
          <a:p>
            <a:r>
              <a:rPr lang="en-US" altLang="ja-JP" dirty="0"/>
              <a:t>Die</a:t>
            </a:r>
            <a:r>
              <a:rPr lang="ja-JP" altLang="en-US" dirty="0"/>
              <a:t>内部粒子数の推移</a:t>
            </a:r>
            <a:endParaRPr kumimoji="1" lang="ja-JP" altLang="en-US" dirty="0"/>
          </a:p>
        </p:txBody>
      </p:sp>
      <p:sp>
        <p:nvSpPr>
          <p:cNvPr id="8" name="コンテンツ プレースホルダー 7">
            <a:extLst>
              <a:ext uri="{FF2B5EF4-FFF2-40B4-BE49-F238E27FC236}">
                <a16:creationId xmlns:a16="http://schemas.microsoft.com/office/drawing/2014/main" id="{B545EDEA-A615-4958-A633-9AB58BBA0EA5}"/>
              </a:ext>
            </a:extLst>
          </p:cNvPr>
          <p:cNvSpPr>
            <a:spLocks noGrp="1"/>
          </p:cNvSpPr>
          <p:nvPr>
            <p:ph idx="16"/>
          </p:nvPr>
        </p:nvSpPr>
        <p:spPr>
          <a:xfrm>
            <a:off x="374931" y="2123458"/>
            <a:ext cx="4799235" cy="442267"/>
          </a:xfrm>
        </p:spPr>
        <p:txBody>
          <a:bodyPr/>
          <a:lstStyle/>
          <a:p>
            <a:r>
              <a:rPr lang="ja-JP" altLang="en-US" dirty="0"/>
              <a:t>・</a:t>
            </a:r>
            <a:r>
              <a:rPr lang="en-US" altLang="ja-JP" dirty="0"/>
              <a:t>Punch</a:t>
            </a:r>
            <a:r>
              <a:rPr lang="ja-JP" altLang="en-US" dirty="0"/>
              <a:t>落下終了後は似た流入の仕方をする</a:t>
            </a:r>
          </a:p>
        </p:txBody>
      </p:sp>
      <p:graphicFrame>
        <p:nvGraphicFramePr>
          <p:cNvPr id="24" name="グラフ 23">
            <a:extLst>
              <a:ext uri="{FF2B5EF4-FFF2-40B4-BE49-F238E27FC236}">
                <a16:creationId xmlns:a16="http://schemas.microsoft.com/office/drawing/2014/main" id="{00000000-0008-0000-0000-000002000000}"/>
              </a:ext>
            </a:extLst>
          </p:cNvPr>
          <p:cNvGraphicFramePr>
            <a:graphicFrameLocks/>
          </p:cNvGraphicFramePr>
          <p:nvPr>
            <p:extLst>
              <p:ext uri="{D42A27DB-BD31-4B8C-83A1-F6EECF244321}">
                <p14:modId xmlns:p14="http://schemas.microsoft.com/office/powerpoint/2010/main" val="2409621582"/>
              </p:ext>
            </p:extLst>
          </p:nvPr>
        </p:nvGraphicFramePr>
        <p:xfrm>
          <a:off x="5549899" y="1348774"/>
          <a:ext cx="6463736" cy="4316045"/>
        </p:xfrm>
        <a:graphic>
          <a:graphicData uri="http://schemas.openxmlformats.org/drawingml/2006/chart">
            <c:chart xmlns:c="http://schemas.openxmlformats.org/drawingml/2006/chart" xmlns:r="http://schemas.openxmlformats.org/officeDocument/2006/relationships" r:id="rId4"/>
          </a:graphicData>
        </a:graphic>
      </p:graphicFrame>
      <p:pic>
        <p:nvPicPr>
          <p:cNvPr id="26" name="suction vs gravity_void fraction">
            <a:hlinkClick r:id="" action="ppaction://media"/>
            <a:extLst>
              <a:ext uri="{FF2B5EF4-FFF2-40B4-BE49-F238E27FC236}">
                <a16:creationId xmlns:a16="http://schemas.microsoft.com/office/drawing/2014/main" id="{7AAA769E-B114-48FE-BF30-1AF06215402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48829" y="3504207"/>
            <a:ext cx="3253270" cy="2160611"/>
          </a:xfrm>
          <a:prstGeom prst="rect">
            <a:avLst/>
          </a:prstGeom>
          <a:ln w="19050">
            <a:solidFill>
              <a:srgbClr val="808080"/>
            </a:solidFill>
          </a:ln>
        </p:spPr>
      </p:pic>
      <p:cxnSp>
        <p:nvCxnSpPr>
          <p:cNvPr id="27" name="直線矢印コネクタ 26">
            <a:extLst>
              <a:ext uri="{FF2B5EF4-FFF2-40B4-BE49-F238E27FC236}">
                <a16:creationId xmlns:a16="http://schemas.microsoft.com/office/drawing/2014/main" id="{45D9E26D-C6FE-43C0-9C76-1575D81A9C02}"/>
              </a:ext>
            </a:extLst>
          </p:cNvPr>
          <p:cNvCxnSpPr>
            <a:cxnSpLocks/>
            <a:endCxn id="28" idx="1"/>
          </p:cNvCxnSpPr>
          <p:nvPr/>
        </p:nvCxnSpPr>
        <p:spPr>
          <a:xfrm>
            <a:off x="5280917" y="2468978"/>
            <a:ext cx="2469474" cy="1227315"/>
          </a:xfrm>
          <a:prstGeom prst="straightConnector1">
            <a:avLst/>
          </a:prstGeom>
          <a:ln>
            <a:solidFill>
              <a:srgbClr val="808080"/>
            </a:solidFill>
            <a:tailEnd type="triangle"/>
          </a:ln>
        </p:spPr>
        <p:style>
          <a:lnRef idx="1">
            <a:schemeClr val="accent1"/>
          </a:lnRef>
          <a:fillRef idx="0">
            <a:schemeClr val="accent1"/>
          </a:fillRef>
          <a:effectRef idx="0">
            <a:schemeClr val="accent1"/>
          </a:effectRef>
          <a:fontRef idx="minor">
            <a:schemeClr val="tx1"/>
          </a:fontRef>
        </p:style>
      </p:cxnSp>
      <p:sp>
        <p:nvSpPr>
          <p:cNvPr id="28" name="楕円 27">
            <a:extLst>
              <a:ext uri="{FF2B5EF4-FFF2-40B4-BE49-F238E27FC236}">
                <a16:creationId xmlns:a16="http://schemas.microsoft.com/office/drawing/2014/main" id="{CFE1A953-241E-44F0-B2BE-0A421AE1C5BE}"/>
              </a:ext>
            </a:extLst>
          </p:cNvPr>
          <p:cNvSpPr/>
          <p:nvPr/>
        </p:nvSpPr>
        <p:spPr>
          <a:xfrm>
            <a:off x="7405807" y="3610472"/>
            <a:ext cx="2352967" cy="586024"/>
          </a:xfrm>
          <a:prstGeom prst="ellipse">
            <a:avLst/>
          </a:prstGeom>
          <a:noFill/>
          <a:ln>
            <a:solidFill>
              <a:srgbClr val="80808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676821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6"/>
                                        </p:tgtEl>
                                      </p:cBhvr>
                                    </p:cmd>
                                  </p:childTnLst>
                                </p:cTn>
                              </p:par>
                            </p:childTnLst>
                          </p:cTn>
                        </p:par>
                      </p:childTnLst>
                    </p:cTn>
                  </p:par>
                </p:childTnLst>
              </p:cTn>
              <p:nextCondLst>
                <p:cond evt="onClick" delay="0">
                  <p:tgtEl>
                    <p:spTgt spid="26"/>
                  </p:tgtEl>
                </p:cond>
              </p:nextCondLst>
            </p:seq>
            <p:video>
              <p:cMediaNode vol="80000">
                <p:cTn id="12" repeatCount="indefinite" fill="hold" display="0">
                  <p:stCondLst>
                    <p:cond delay="indefinite"/>
                  </p:stCondLst>
                </p:cTn>
                <p:tgtEl>
                  <p:spTgt spid="26"/>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2CBABF8A-25C8-4544-A7E6-8962BC5461C6}"/>
              </a:ext>
            </a:extLst>
          </p:cNvPr>
          <p:cNvSpPr>
            <a:spLocks noGrp="1"/>
          </p:cNvSpPr>
          <p:nvPr>
            <p:ph type="sldNum" sz="quarter" idx="12"/>
          </p:nvPr>
        </p:nvSpPr>
        <p:spPr/>
        <p:txBody>
          <a:bodyPr/>
          <a:lstStyle/>
          <a:p>
            <a:fld id="{B63654C5-1636-4F20-A03F-ECD4CCF9462E}" type="slidenum">
              <a:rPr kumimoji="1" lang="ja-JP" altLang="en-US" smtClean="0"/>
              <a:t>21</a:t>
            </a:fld>
            <a:endParaRPr kumimoji="1" lang="ja-JP" altLang="en-US"/>
          </a:p>
        </p:txBody>
      </p:sp>
      <p:sp>
        <p:nvSpPr>
          <p:cNvPr id="3" name="フッター プレースホルダー 2">
            <a:extLst>
              <a:ext uri="{FF2B5EF4-FFF2-40B4-BE49-F238E27FC236}">
                <a16:creationId xmlns:a16="http://schemas.microsoft.com/office/drawing/2014/main" id="{F011F61E-9F27-40C6-A32C-8A64A65E1319}"/>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A92A07C6-3DEB-4BA9-A07B-B98B12D6F348}"/>
              </a:ext>
            </a:extLst>
          </p:cNvPr>
          <p:cNvSpPr>
            <a:spLocks noGrp="1"/>
          </p:cNvSpPr>
          <p:nvPr>
            <p:ph type="title"/>
          </p:nvPr>
        </p:nvSpPr>
        <p:spPr/>
        <p:txBody>
          <a:bodyPr/>
          <a:lstStyle/>
          <a:p>
            <a:r>
              <a:rPr kumimoji="1" lang="ja-JP" altLang="en-US" dirty="0"/>
              <a:t>結果</a:t>
            </a:r>
          </a:p>
        </p:txBody>
      </p:sp>
      <p:sp>
        <p:nvSpPr>
          <p:cNvPr id="6" name="テキスト ボックス 5">
            <a:extLst>
              <a:ext uri="{FF2B5EF4-FFF2-40B4-BE49-F238E27FC236}">
                <a16:creationId xmlns:a16="http://schemas.microsoft.com/office/drawing/2014/main" id="{F02A9E77-B6AD-4B10-B7E1-4D1004CE841C}"/>
              </a:ext>
            </a:extLst>
          </p:cNvPr>
          <p:cNvSpPr txBox="1"/>
          <p:nvPr/>
        </p:nvSpPr>
        <p:spPr>
          <a:xfrm>
            <a:off x="380999" y="1615273"/>
            <a:ext cx="8136904" cy="461665"/>
          </a:xfrm>
          <a:prstGeom prst="rect">
            <a:avLst/>
          </a:prstGeom>
          <a:noFill/>
        </p:spPr>
        <p:txBody>
          <a:bodyPr wrap="square" rtlCol="0">
            <a:spAutoFit/>
          </a:bodyPr>
          <a:lstStyle/>
          <a:p>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Case-S</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では</a:t>
            </a:r>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D</a:t>
            </a:r>
            <a:endParaRPr kumimoji="1" lang="en-US" altLang="ja-JP" sz="2400" u="sng"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7" name="テキスト ボックス 6">
            <a:extLst>
              <a:ext uri="{FF2B5EF4-FFF2-40B4-BE49-F238E27FC236}">
                <a16:creationId xmlns:a16="http://schemas.microsoft.com/office/drawing/2014/main" id="{4DA71E84-23AB-433B-A14A-B4E68FA0268D}"/>
              </a:ext>
            </a:extLst>
          </p:cNvPr>
          <p:cNvSpPr txBox="1"/>
          <p:nvPr/>
        </p:nvSpPr>
        <p:spPr>
          <a:xfrm>
            <a:off x="815731" y="2154431"/>
            <a:ext cx="8975040" cy="369332"/>
          </a:xfrm>
          <a:prstGeom prst="rect">
            <a:avLst/>
          </a:prstGeom>
          <a:noFill/>
        </p:spPr>
        <p:txBody>
          <a:bodyPr wrap="square" rtlCol="0">
            <a:spAutoFit/>
          </a:bodyPr>
          <a:lstStyle/>
          <a:p>
            <a:r>
              <a:rPr lang="en-US" altLang="ja-JP" dirty="0">
                <a:latin typeface="メイリオ" panose="020B0604030504040204" pitchFamily="50" charset="-128"/>
                <a:ea typeface="メイリオ" panose="020B0604030504040204" pitchFamily="50" charset="-128"/>
                <a:cs typeface="メイリオ" panose="020B0604030504040204" pitchFamily="50" charset="-128"/>
              </a:rPr>
              <a:t>A</a:t>
            </a:r>
          </a:p>
        </p:txBody>
      </p:sp>
      <p:sp>
        <p:nvSpPr>
          <p:cNvPr id="9" name="テキスト ボックス 8">
            <a:extLst>
              <a:ext uri="{FF2B5EF4-FFF2-40B4-BE49-F238E27FC236}">
                <a16:creationId xmlns:a16="http://schemas.microsoft.com/office/drawing/2014/main" id="{0CA220B2-6448-49EC-A2E3-34FED74BFE51}"/>
              </a:ext>
            </a:extLst>
          </p:cNvPr>
          <p:cNvSpPr txBox="1"/>
          <p:nvPr/>
        </p:nvSpPr>
        <p:spPr>
          <a:xfrm>
            <a:off x="815731" y="2658487"/>
            <a:ext cx="10474682" cy="369332"/>
          </a:xfrm>
          <a:prstGeom prst="rect">
            <a:avLst/>
          </a:prstGeom>
          <a:noFill/>
        </p:spPr>
        <p:txBody>
          <a:bodyPr wrap="square" rtlCol="0">
            <a:spAutoFit/>
          </a:bodyPr>
          <a:lstStyle/>
          <a:p>
            <a:r>
              <a:rPr kumimoji="1"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a</a:t>
            </a:r>
          </a:p>
        </p:txBody>
      </p:sp>
      <p:sp>
        <p:nvSpPr>
          <p:cNvPr id="11" name="正方形/長方形 10">
            <a:extLst>
              <a:ext uri="{FF2B5EF4-FFF2-40B4-BE49-F238E27FC236}">
                <a16:creationId xmlns:a16="http://schemas.microsoft.com/office/drawing/2014/main" id="{99A017E0-9316-4B2B-89BB-31E882C1F33D}"/>
              </a:ext>
            </a:extLst>
          </p:cNvPr>
          <p:cNvSpPr/>
          <p:nvPr/>
        </p:nvSpPr>
        <p:spPr>
          <a:xfrm flipH="1">
            <a:off x="601311" y="2076938"/>
            <a:ext cx="36000" cy="950881"/>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BF7CD116-2251-4C1F-8411-E62EDE6F9C28}"/>
              </a:ext>
            </a:extLst>
          </p:cNvPr>
          <p:cNvSpPr txBox="1"/>
          <p:nvPr/>
        </p:nvSpPr>
        <p:spPr>
          <a:xfrm>
            <a:off x="380999" y="3429000"/>
            <a:ext cx="10438682" cy="461665"/>
          </a:xfrm>
          <a:prstGeom prst="rect">
            <a:avLst/>
          </a:prstGeom>
          <a:noFill/>
        </p:spPr>
        <p:txBody>
          <a:bodyPr wrap="square" rtlCol="0">
            <a:spAutoFit/>
          </a:bodyPr>
          <a:lstStyle/>
          <a:p>
            <a:r>
              <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rPr>
              <a:t>・</a:t>
            </a:r>
            <a:endParaRPr kumimoji="1" lang="en-US" altLang="ja-JP" sz="2400" u="sng"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3" name="テキスト ボックス 12">
            <a:extLst>
              <a:ext uri="{FF2B5EF4-FFF2-40B4-BE49-F238E27FC236}">
                <a16:creationId xmlns:a16="http://schemas.microsoft.com/office/drawing/2014/main" id="{158FF767-6D5A-4ADB-91C6-CD537E4EB0A7}"/>
              </a:ext>
            </a:extLst>
          </p:cNvPr>
          <p:cNvSpPr txBox="1"/>
          <p:nvPr/>
        </p:nvSpPr>
        <p:spPr>
          <a:xfrm>
            <a:off x="815731" y="3968158"/>
            <a:ext cx="8975040" cy="369332"/>
          </a:xfrm>
          <a:prstGeom prst="rect">
            <a:avLst/>
          </a:prstGeom>
          <a:noFill/>
        </p:spPr>
        <p:txBody>
          <a:bodyPr wrap="square" rtlCol="0">
            <a:spAutoFit/>
          </a:bodyPr>
          <a:lstStyle/>
          <a:p>
            <a:r>
              <a:rPr lang="en-US" altLang="ja-JP" dirty="0">
                <a:latin typeface="メイリオ" panose="020B0604030504040204" pitchFamily="50" charset="-128"/>
                <a:ea typeface="メイリオ" panose="020B0604030504040204" pitchFamily="50" charset="-128"/>
                <a:cs typeface="メイリオ" panose="020B0604030504040204" pitchFamily="50" charset="-128"/>
              </a:rPr>
              <a:t>a</a:t>
            </a:r>
            <a:endParaRPr kumimoji="1" lang="en-US" altLang="ja-JP"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4" name="テキスト ボックス 13">
            <a:extLst>
              <a:ext uri="{FF2B5EF4-FFF2-40B4-BE49-F238E27FC236}">
                <a16:creationId xmlns:a16="http://schemas.microsoft.com/office/drawing/2014/main" id="{6A0D8827-4309-43C1-A69D-47E2BF37023E}"/>
              </a:ext>
            </a:extLst>
          </p:cNvPr>
          <p:cNvSpPr txBox="1"/>
          <p:nvPr/>
        </p:nvSpPr>
        <p:spPr>
          <a:xfrm>
            <a:off x="815731" y="4472214"/>
            <a:ext cx="10474682" cy="369332"/>
          </a:xfrm>
          <a:prstGeom prst="rect">
            <a:avLst/>
          </a:prstGeom>
          <a:noFill/>
        </p:spPr>
        <p:txBody>
          <a:bodyPr wrap="square" rtlCol="0">
            <a:spAutoFit/>
          </a:bodyPr>
          <a:lstStyle/>
          <a:p>
            <a:r>
              <a:rPr kumimoji="1"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a</a:t>
            </a:r>
          </a:p>
        </p:txBody>
      </p:sp>
      <p:sp>
        <p:nvSpPr>
          <p:cNvPr id="15" name="正方形/長方形 14">
            <a:extLst>
              <a:ext uri="{FF2B5EF4-FFF2-40B4-BE49-F238E27FC236}">
                <a16:creationId xmlns:a16="http://schemas.microsoft.com/office/drawing/2014/main" id="{F0116FDF-D925-45B1-9A5C-364191DEEE9A}"/>
              </a:ext>
            </a:extLst>
          </p:cNvPr>
          <p:cNvSpPr/>
          <p:nvPr/>
        </p:nvSpPr>
        <p:spPr>
          <a:xfrm flipH="1">
            <a:off x="601311" y="3890665"/>
            <a:ext cx="36000" cy="950881"/>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6630321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8FB8C470-E573-4CF7-AE36-B74208E55770}"/>
              </a:ext>
            </a:extLst>
          </p:cNvPr>
          <p:cNvSpPr>
            <a:spLocks noGrp="1"/>
          </p:cNvSpPr>
          <p:nvPr>
            <p:ph type="sldNum" sz="quarter" idx="12"/>
          </p:nvPr>
        </p:nvSpPr>
        <p:spPr/>
        <p:txBody>
          <a:bodyPr/>
          <a:lstStyle/>
          <a:p>
            <a:fld id="{B63654C5-1636-4F20-A03F-ECD4CCF9462E}" type="slidenum">
              <a:rPr kumimoji="1" lang="ja-JP" altLang="en-US" smtClean="0"/>
              <a:t>22</a:t>
            </a:fld>
            <a:endParaRPr kumimoji="1" lang="ja-JP" altLang="en-US"/>
          </a:p>
        </p:txBody>
      </p:sp>
      <p:sp>
        <p:nvSpPr>
          <p:cNvPr id="3" name="フッター プレースホルダー 2">
            <a:extLst>
              <a:ext uri="{FF2B5EF4-FFF2-40B4-BE49-F238E27FC236}">
                <a16:creationId xmlns:a16="http://schemas.microsoft.com/office/drawing/2014/main" id="{B210BB54-7066-4D52-AA50-EBA3DFCFF1E7}"/>
              </a:ext>
            </a:extLst>
          </p:cNvPr>
          <p:cNvSpPr>
            <a:spLocks noGrp="1"/>
          </p:cNvSpPr>
          <p:nvPr>
            <p:ph type="ftr" sz="quarter" idx="3"/>
          </p:nvPr>
        </p:nvSpPr>
        <p:spPr/>
        <p:txBody>
          <a:body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pic>
        <p:nvPicPr>
          <p:cNvPr id="4" name="0001-0120">
            <a:hlinkClick r:id="" action="ppaction://media"/>
            <a:extLst>
              <a:ext uri="{FF2B5EF4-FFF2-40B4-BE49-F238E27FC236}">
                <a16:creationId xmlns:a16="http://schemas.microsoft.com/office/drawing/2014/main" id="{97C3A977-FE52-4716-A2F2-9D9D42B4B58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1" cy="6858000"/>
          </a:xfrm>
          <a:prstGeom prst="rect">
            <a:avLst/>
          </a:prstGeom>
          <a:ln w="19050">
            <a:solidFill>
              <a:srgbClr val="B6EE57"/>
            </a:solidFill>
          </a:ln>
        </p:spPr>
      </p:pic>
    </p:spTree>
    <p:extLst>
      <p:ext uri="{BB962C8B-B14F-4D97-AF65-F5344CB8AC3E}">
        <p14:creationId xmlns:p14="http://schemas.microsoft.com/office/powerpoint/2010/main" val="2094789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AB25B090-411B-43E2-99FF-9862E6A53268}"/>
              </a:ext>
            </a:extLst>
          </p:cNvPr>
          <p:cNvSpPr>
            <a:spLocks noGrp="1"/>
          </p:cNvSpPr>
          <p:nvPr>
            <p:ph type="sldNum" sz="quarter" idx="12"/>
          </p:nvPr>
        </p:nvSpPr>
        <p:spPr/>
        <p:txBody>
          <a:bodyPr/>
          <a:lstStyle/>
          <a:p>
            <a:fld id="{B63654C5-1636-4F20-A03F-ECD4CCF9462E}" type="slidenum">
              <a:rPr kumimoji="1" lang="ja-JP" altLang="en-US" smtClean="0"/>
              <a:t>3</a:t>
            </a:fld>
            <a:endParaRPr kumimoji="1" lang="ja-JP" altLang="en-US"/>
          </a:p>
        </p:txBody>
      </p:sp>
      <p:sp>
        <p:nvSpPr>
          <p:cNvPr id="3" name="フッター プレースホルダー 2">
            <a:extLst>
              <a:ext uri="{FF2B5EF4-FFF2-40B4-BE49-F238E27FC236}">
                <a16:creationId xmlns:a16="http://schemas.microsoft.com/office/drawing/2014/main" id="{AFCBAD13-551A-4923-8924-838A11C3D2DE}"/>
              </a:ext>
            </a:extLst>
          </p:cNvPr>
          <p:cNvSpPr>
            <a:spLocks noGrp="1"/>
          </p:cNvSpPr>
          <p:nvPr>
            <p:ph type="ftr" sz="quarter" idx="3"/>
          </p:nvPr>
        </p:nvSpPr>
        <p:spPr>
          <a:xfrm>
            <a:off x="715370" y="6378119"/>
            <a:ext cx="5503270" cy="365125"/>
          </a:xfrm>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96E0CBAD-0D28-45A3-A005-D15AA4910BFE}"/>
              </a:ext>
            </a:extLst>
          </p:cNvPr>
          <p:cNvSpPr>
            <a:spLocks noGrp="1"/>
          </p:cNvSpPr>
          <p:nvPr>
            <p:ph type="title"/>
          </p:nvPr>
        </p:nvSpPr>
        <p:spPr/>
        <p:txBody>
          <a:bodyPr/>
          <a:lstStyle/>
          <a:p>
            <a:r>
              <a:rPr kumimoji="1" lang="ja-JP" altLang="en-US" dirty="0"/>
              <a:t>既存の問題</a:t>
            </a:r>
          </a:p>
        </p:txBody>
      </p:sp>
      <p:sp>
        <p:nvSpPr>
          <p:cNvPr id="6" name="テキスト ボックス 5">
            <a:extLst>
              <a:ext uri="{FF2B5EF4-FFF2-40B4-BE49-F238E27FC236}">
                <a16:creationId xmlns:a16="http://schemas.microsoft.com/office/drawing/2014/main" id="{9F61158F-00CB-457E-8228-AF09AF1D6263}"/>
              </a:ext>
            </a:extLst>
          </p:cNvPr>
          <p:cNvSpPr txBox="1"/>
          <p:nvPr/>
        </p:nvSpPr>
        <p:spPr>
          <a:xfrm>
            <a:off x="380998" y="1521597"/>
            <a:ext cx="8737601" cy="461665"/>
          </a:xfrm>
          <a:prstGeom prst="rect">
            <a:avLst/>
          </a:prstGeom>
          <a:noFill/>
        </p:spPr>
        <p:txBody>
          <a:bodyPr wrap="square" rtlCol="0">
            <a:spAutoFit/>
          </a:bodyPr>
          <a:lstStyle/>
          <a:p>
            <a:r>
              <a:rPr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1. Punch</a:t>
            </a:r>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落下</a:t>
            </a:r>
            <a:r>
              <a:rPr kumimoji="1"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速度への依存性が定量的に把握されていない</a:t>
            </a:r>
            <a:endParaRPr kumimoji="1"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8" name="テキスト ボックス 7">
            <a:extLst>
              <a:ext uri="{FF2B5EF4-FFF2-40B4-BE49-F238E27FC236}">
                <a16:creationId xmlns:a16="http://schemas.microsoft.com/office/drawing/2014/main" id="{EBB9BA03-F82F-4F7D-8A4B-D9019D951B88}"/>
              </a:ext>
            </a:extLst>
          </p:cNvPr>
          <p:cNvSpPr txBox="1"/>
          <p:nvPr/>
        </p:nvSpPr>
        <p:spPr>
          <a:xfrm>
            <a:off x="714509" y="2027742"/>
            <a:ext cx="10474682" cy="923330"/>
          </a:xfrm>
          <a:prstGeom prst="rect">
            <a:avLst/>
          </a:prstGeom>
          <a:noFill/>
        </p:spPr>
        <p:txBody>
          <a:bodyPr wrap="square" rtlCol="0">
            <a:spAutoFit/>
          </a:bodyPr>
          <a:lstStyle/>
          <a:p>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の落下速度を上昇させると、粒子の充填速度・充填量が改善されることがわかっている。</a:t>
            </a:r>
            <a:endPar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a:p>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しかし、その影響について定量的には示されていない。</a:t>
            </a:r>
            <a:endPar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a:p>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速度依存性がわからなければ、最適化を行うことは難しい。</a:t>
            </a:r>
            <a:endPar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9" name="正方形/長方形 8">
            <a:extLst>
              <a:ext uri="{FF2B5EF4-FFF2-40B4-BE49-F238E27FC236}">
                <a16:creationId xmlns:a16="http://schemas.microsoft.com/office/drawing/2014/main" id="{77C5E7A6-F3E0-4A25-8427-7628122BFC25}"/>
              </a:ext>
            </a:extLst>
          </p:cNvPr>
          <p:cNvSpPr/>
          <p:nvPr/>
        </p:nvSpPr>
        <p:spPr>
          <a:xfrm>
            <a:off x="608150" y="2027742"/>
            <a:ext cx="36000" cy="864000"/>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F987A4D5-0207-437D-A4A1-ACA37B1B20DB}"/>
              </a:ext>
            </a:extLst>
          </p:cNvPr>
          <p:cNvSpPr txBox="1"/>
          <p:nvPr/>
        </p:nvSpPr>
        <p:spPr>
          <a:xfrm>
            <a:off x="380999" y="3637346"/>
            <a:ext cx="8136904" cy="461665"/>
          </a:xfrm>
          <a:prstGeom prst="rect">
            <a:avLst/>
          </a:prstGeom>
          <a:noFill/>
        </p:spPr>
        <p:txBody>
          <a:bodyPr wrap="square" rtlCol="0">
            <a:spAutoFit/>
          </a:bodyPr>
          <a:lstStyle/>
          <a:p>
            <a:r>
              <a:rPr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2.</a:t>
            </a:r>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 </a:t>
            </a:r>
            <a:r>
              <a:rPr kumimoji="1"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落下時における粒子の流れが詳細に把握されていない</a:t>
            </a:r>
            <a:endParaRPr kumimoji="1"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2" name="テキスト ボックス 11">
            <a:extLst>
              <a:ext uri="{FF2B5EF4-FFF2-40B4-BE49-F238E27FC236}">
                <a16:creationId xmlns:a16="http://schemas.microsoft.com/office/drawing/2014/main" id="{2DFC3633-BC81-47E0-B028-6FEFC1104494}"/>
              </a:ext>
            </a:extLst>
          </p:cNvPr>
          <p:cNvSpPr txBox="1"/>
          <p:nvPr/>
        </p:nvSpPr>
        <p:spPr>
          <a:xfrm>
            <a:off x="714509" y="4143491"/>
            <a:ext cx="10474682" cy="923330"/>
          </a:xfrm>
          <a:prstGeom prst="rect">
            <a:avLst/>
          </a:prstGeom>
          <a:noFill/>
        </p:spPr>
        <p:txBody>
          <a:bodyPr wrap="square" rtlCol="0">
            <a:spAutoFit/>
          </a:bodyPr>
          <a:lstStyle/>
          <a:p>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最終的な充填状態および、落下中の定性的な流れは研究されている。しかし、</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Die</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内部における粒子数の詳細な推移および、それが最終的な充填状態にどのような影響を及ぼしているのかは把握されていない。</a:t>
            </a:r>
            <a:endPar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3" name="正方形/長方形 12">
            <a:extLst>
              <a:ext uri="{FF2B5EF4-FFF2-40B4-BE49-F238E27FC236}">
                <a16:creationId xmlns:a16="http://schemas.microsoft.com/office/drawing/2014/main" id="{974C79EA-8A63-4D4B-8A89-C03D922E2A75}"/>
              </a:ext>
            </a:extLst>
          </p:cNvPr>
          <p:cNvSpPr/>
          <p:nvPr/>
        </p:nvSpPr>
        <p:spPr>
          <a:xfrm>
            <a:off x="608149" y="4099011"/>
            <a:ext cx="45719" cy="923330"/>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24404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AB25B090-411B-43E2-99FF-9862E6A53268}"/>
              </a:ext>
            </a:extLst>
          </p:cNvPr>
          <p:cNvSpPr>
            <a:spLocks noGrp="1"/>
          </p:cNvSpPr>
          <p:nvPr>
            <p:ph type="sldNum" sz="quarter" idx="12"/>
          </p:nvPr>
        </p:nvSpPr>
        <p:spPr/>
        <p:txBody>
          <a:bodyPr/>
          <a:lstStyle/>
          <a:p>
            <a:fld id="{B63654C5-1636-4F20-A03F-ECD4CCF9462E}" type="slidenum">
              <a:rPr kumimoji="1" lang="ja-JP" altLang="en-US" smtClean="0"/>
              <a:t>4</a:t>
            </a:fld>
            <a:endParaRPr kumimoji="1" lang="ja-JP" altLang="en-US"/>
          </a:p>
        </p:txBody>
      </p:sp>
      <p:sp>
        <p:nvSpPr>
          <p:cNvPr id="3" name="フッター プレースホルダー 2">
            <a:extLst>
              <a:ext uri="{FF2B5EF4-FFF2-40B4-BE49-F238E27FC236}">
                <a16:creationId xmlns:a16="http://schemas.microsoft.com/office/drawing/2014/main" id="{AFCBAD13-551A-4923-8924-838A11C3D2DE}"/>
              </a:ext>
            </a:extLst>
          </p:cNvPr>
          <p:cNvSpPr>
            <a:spLocks noGrp="1"/>
          </p:cNvSpPr>
          <p:nvPr>
            <p:ph type="ftr" sz="quarter" idx="3"/>
          </p:nvPr>
        </p:nvSpPr>
        <p:spPr>
          <a:xfrm>
            <a:off x="715370" y="6378119"/>
            <a:ext cx="5503270" cy="365125"/>
          </a:xfrm>
        </p:spPr>
        <p:txBody>
          <a:bodyPr/>
          <a:lstStyle/>
          <a:p>
            <a:r>
              <a:rPr lang="ja-JP" altLang="en-US" dirty="0"/>
              <a:t>東京大学大学院工学系研究科</a:t>
            </a:r>
            <a:endParaRPr lang="en-US" altLang="ja-JP" dirty="0"/>
          </a:p>
          <a:p>
            <a:r>
              <a:rPr lang="ja-JP" altLang="en-US" dirty="0"/>
              <a:t>レジリエンス工学研究センター</a:t>
            </a:r>
            <a:r>
              <a:rPr lang="en-US" altLang="ja-JP" dirty="0"/>
              <a:t>/</a:t>
            </a:r>
            <a:r>
              <a:rPr lang="ja-JP" altLang="en-US" dirty="0"/>
              <a:t>原子力国際専攻　酒井研究室</a:t>
            </a:r>
            <a:endParaRPr lang="en-US" altLang="ja-JP" dirty="0"/>
          </a:p>
        </p:txBody>
      </p:sp>
      <p:sp>
        <p:nvSpPr>
          <p:cNvPr id="4" name="タイトル 3">
            <a:extLst>
              <a:ext uri="{FF2B5EF4-FFF2-40B4-BE49-F238E27FC236}">
                <a16:creationId xmlns:a16="http://schemas.microsoft.com/office/drawing/2014/main" id="{96E0CBAD-0D28-45A3-A005-D15AA4910BFE}"/>
              </a:ext>
            </a:extLst>
          </p:cNvPr>
          <p:cNvSpPr>
            <a:spLocks noGrp="1"/>
          </p:cNvSpPr>
          <p:nvPr>
            <p:ph type="title"/>
          </p:nvPr>
        </p:nvSpPr>
        <p:spPr/>
        <p:txBody>
          <a:bodyPr/>
          <a:lstStyle/>
          <a:p>
            <a:r>
              <a:rPr lang="ja-JP" altLang="en-US" dirty="0"/>
              <a:t>研究の目的</a:t>
            </a:r>
            <a:endParaRPr kumimoji="1" lang="ja-JP" altLang="en-US" dirty="0"/>
          </a:p>
        </p:txBody>
      </p:sp>
      <p:sp>
        <p:nvSpPr>
          <p:cNvPr id="6" name="テキスト ボックス 5">
            <a:extLst>
              <a:ext uri="{FF2B5EF4-FFF2-40B4-BE49-F238E27FC236}">
                <a16:creationId xmlns:a16="http://schemas.microsoft.com/office/drawing/2014/main" id="{9F61158F-00CB-457E-8228-AF09AF1D6263}"/>
              </a:ext>
            </a:extLst>
          </p:cNvPr>
          <p:cNvSpPr txBox="1"/>
          <p:nvPr/>
        </p:nvSpPr>
        <p:spPr>
          <a:xfrm>
            <a:off x="380999" y="1521597"/>
            <a:ext cx="8136904" cy="461665"/>
          </a:xfrm>
          <a:prstGeom prst="rect">
            <a:avLst/>
          </a:prstGeom>
          <a:noFill/>
        </p:spPr>
        <p:txBody>
          <a:bodyPr wrap="square" rtlCol="0">
            <a:spAutoFit/>
          </a:bodyPr>
          <a:lstStyle/>
          <a:p>
            <a:r>
              <a:rPr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1. Punch</a:t>
            </a:r>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落下</a:t>
            </a:r>
            <a:r>
              <a:rPr kumimoji="1"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速度への依存性を明らかにする</a:t>
            </a:r>
            <a:endParaRPr kumimoji="1"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8" name="テキスト ボックス 7">
            <a:extLst>
              <a:ext uri="{FF2B5EF4-FFF2-40B4-BE49-F238E27FC236}">
                <a16:creationId xmlns:a16="http://schemas.microsoft.com/office/drawing/2014/main" id="{EBB9BA03-F82F-4F7D-8A4B-D9019D951B88}"/>
              </a:ext>
            </a:extLst>
          </p:cNvPr>
          <p:cNvSpPr txBox="1"/>
          <p:nvPr/>
        </p:nvSpPr>
        <p:spPr>
          <a:xfrm>
            <a:off x="714509" y="2027742"/>
            <a:ext cx="10474682" cy="923330"/>
          </a:xfrm>
          <a:prstGeom prst="rect">
            <a:avLst/>
          </a:prstGeom>
          <a:noFill/>
        </p:spPr>
        <p:txBody>
          <a:bodyPr wrap="square" rtlCol="0">
            <a:spAutoFit/>
          </a:bodyPr>
          <a:lstStyle/>
          <a:p>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Suction-filling</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の最適化において必須となる、</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落下速度への依存性を明らかにする。</a:t>
            </a:r>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落下速度の変化に対して、充填スピード・最終的な充填状態などを比較することにより、依存性を明らかにする。</a:t>
            </a:r>
            <a:endPar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9" name="正方形/長方形 8">
            <a:extLst>
              <a:ext uri="{FF2B5EF4-FFF2-40B4-BE49-F238E27FC236}">
                <a16:creationId xmlns:a16="http://schemas.microsoft.com/office/drawing/2014/main" id="{77C5E7A6-F3E0-4A25-8427-7628122BFC25}"/>
              </a:ext>
            </a:extLst>
          </p:cNvPr>
          <p:cNvSpPr/>
          <p:nvPr/>
        </p:nvSpPr>
        <p:spPr>
          <a:xfrm>
            <a:off x="608150" y="2027742"/>
            <a:ext cx="36000" cy="864000"/>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F987A4D5-0207-437D-A4A1-ACA37B1B20DB}"/>
              </a:ext>
            </a:extLst>
          </p:cNvPr>
          <p:cNvSpPr txBox="1"/>
          <p:nvPr/>
        </p:nvSpPr>
        <p:spPr>
          <a:xfrm>
            <a:off x="380999" y="3637346"/>
            <a:ext cx="8136904" cy="461665"/>
          </a:xfrm>
          <a:prstGeom prst="rect">
            <a:avLst/>
          </a:prstGeom>
          <a:noFill/>
        </p:spPr>
        <p:txBody>
          <a:bodyPr wrap="square" rtlCol="0">
            <a:spAutoFit/>
          </a:bodyPr>
          <a:lstStyle/>
          <a:p>
            <a:r>
              <a:rPr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2.</a:t>
            </a:r>
            <a:r>
              <a:rPr lang="ja-JP" altLang="en-US"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 粒子の流れをより詳細に把握する</a:t>
            </a:r>
            <a:endParaRPr kumimoji="1" lang="en-US" altLang="ja-JP" sz="2400"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2" name="テキスト ボックス 11">
            <a:extLst>
              <a:ext uri="{FF2B5EF4-FFF2-40B4-BE49-F238E27FC236}">
                <a16:creationId xmlns:a16="http://schemas.microsoft.com/office/drawing/2014/main" id="{2DFC3633-BC81-47E0-B028-6FEFC1104494}"/>
              </a:ext>
            </a:extLst>
          </p:cNvPr>
          <p:cNvSpPr txBox="1"/>
          <p:nvPr/>
        </p:nvSpPr>
        <p:spPr>
          <a:xfrm>
            <a:off x="714509" y="4143491"/>
            <a:ext cx="10474682" cy="923330"/>
          </a:xfrm>
          <a:prstGeom prst="rect">
            <a:avLst/>
          </a:prstGeom>
          <a:noFill/>
        </p:spPr>
        <p:txBody>
          <a:bodyPr wrap="square" rtlCol="0">
            <a:spAutoFit/>
          </a:bodyPr>
          <a:lstStyle/>
          <a:p>
            <a:r>
              <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Suction-filling</a:t>
            </a:r>
            <a:r>
              <a:rPr lang="ja-JP" altLang="en-US"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rPr>
              <a:t>のメカニズムについてより詳細な分析を行うため、充填中における粒子の流れをより具体的に把握する。また、それが圧力・空隙率の変化などとどのように関わっているのかを明らかにする。</a:t>
            </a:r>
            <a:endParaRPr lang="en-US" altLang="ja-JP" dirty="0">
              <a:uFill>
                <a:solidFill>
                  <a:srgbClr val="FF695E"/>
                </a:solidFill>
              </a:uFill>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3" name="正方形/長方形 12">
            <a:extLst>
              <a:ext uri="{FF2B5EF4-FFF2-40B4-BE49-F238E27FC236}">
                <a16:creationId xmlns:a16="http://schemas.microsoft.com/office/drawing/2014/main" id="{974C79EA-8A63-4D4B-8A89-C03D922E2A75}"/>
              </a:ext>
            </a:extLst>
          </p:cNvPr>
          <p:cNvSpPr/>
          <p:nvPr/>
        </p:nvSpPr>
        <p:spPr>
          <a:xfrm>
            <a:off x="608149" y="4099011"/>
            <a:ext cx="45719" cy="923330"/>
          </a:xfrm>
          <a:prstGeom prst="rect">
            <a:avLst/>
          </a:prstGeom>
          <a:solidFill>
            <a:srgbClr val="3F97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60453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5B567F72-7F71-49E6-B604-F4478A4E2F64}"/>
              </a:ext>
            </a:extLst>
          </p:cNvPr>
          <p:cNvSpPr>
            <a:spLocks noGrp="1"/>
          </p:cNvSpPr>
          <p:nvPr>
            <p:ph type="sldNum" sz="quarter" idx="12"/>
          </p:nvPr>
        </p:nvSpPr>
        <p:spPr/>
        <p:txBody>
          <a:bodyPr/>
          <a:lstStyle/>
          <a:p>
            <a:fld id="{B63654C5-1636-4F20-A03F-ECD4CCF9462E}" type="slidenum">
              <a:rPr kumimoji="1" lang="ja-JP" altLang="en-US" smtClean="0"/>
              <a:t>5</a:t>
            </a:fld>
            <a:endParaRPr kumimoji="1" lang="ja-JP" altLang="en-US"/>
          </a:p>
        </p:txBody>
      </p:sp>
      <p:sp>
        <p:nvSpPr>
          <p:cNvPr id="3" name="フッター プレースホルダー 2">
            <a:extLst>
              <a:ext uri="{FF2B5EF4-FFF2-40B4-BE49-F238E27FC236}">
                <a16:creationId xmlns:a16="http://schemas.microsoft.com/office/drawing/2014/main" id="{2818BB5B-99DE-4D2B-A007-8909EB8B71B8}"/>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5B7C6EDE-2B01-432B-A465-09E79DE37B7A}"/>
              </a:ext>
            </a:extLst>
          </p:cNvPr>
          <p:cNvSpPr>
            <a:spLocks noGrp="1"/>
          </p:cNvSpPr>
          <p:nvPr>
            <p:ph type="title"/>
          </p:nvPr>
        </p:nvSpPr>
        <p:spPr/>
        <p:txBody>
          <a:bodyPr>
            <a:normAutofit/>
          </a:bodyPr>
          <a:lstStyle/>
          <a:p>
            <a:r>
              <a:rPr lang="ja-JP" altLang="en-US" dirty="0"/>
              <a:t>条件</a:t>
            </a:r>
            <a:endParaRPr kumimoji="1" lang="ja-JP" altLang="en-US" dirty="0"/>
          </a:p>
        </p:txBody>
      </p:sp>
      <mc:AlternateContent xmlns:mc="http://schemas.openxmlformats.org/markup-compatibility/2006" xmlns:a14="http://schemas.microsoft.com/office/drawing/2010/main">
        <mc:Choice Requires="a14">
          <p:graphicFrame>
            <p:nvGraphicFramePr>
              <p:cNvPr id="5" name="表 4">
                <a:extLst>
                  <a:ext uri="{FF2B5EF4-FFF2-40B4-BE49-F238E27FC236}">
                    <a16:creationId xmlns:a16="http://schemas.microsoft.com/office/drawing/2014/main" id="{3903F68F-6E4E-46A7-871F-1AAE90C3CC5B}"/>
                  </a:ext>
                </a:extLst>
              </p:cNvPr>
              <p:cNvGraphicFramePr>
                <a:graphicFrameLocks noGrp="1"/>
              </p:cNvGraphicFramePr>
              <p:nvPr>
                <p:extLst>
                  <p:ext uri="{D42A27DB-BD31-4B8C-83A1-F6EECF244321}">
                    <p14:modId xmlns:p14="http://schemas.microsoft.com/office/powerpoint/2010/main" val="2475107103"/>
                  </p:ext>
                </p:extLst>
              </p:nvPr>
            </p:nvGraphicFramePr>
            <p:xfrm>
              <a:off x="663256" y="1569876"/>
              <a:ext cx="3436134" cy="3876594"/>
            </p:xfrm>
            <a:graphic>
              <a:graphicData uri="http://schemas.openxmlformats.org/drawingml/2006/table">
                <a:tbl>
                  <a:tblPr>
                    <a:tableStyleId>{616DA210-FB5B-4158-B5E0-FEB733F419BA}</a:tableStyleId>
                  </a:tblPr>
                  <a:tblGrid>
                    <a:gridCol w="1718067">
                      <a:extLst>
                        <a:ext uri="{9D8B030D-6E8A-4147-A177-3AD203B41FA5}">
                          <a16:colId xmlns:a16="http://schemas.microsoft.com/office/drawing/2014/main" val="20000"/>
                        </a:ext>
                      </a:extLst>
                    </a:gridCol>
                    <a:gridCol w="1718067">
                      <a:extLst>
                        <a:ext uri="{9D8B030D-6E8A-4147-A177-3AD203B41FA5}">
                          <a16:colId xmlns:a16="http://schemas.microsoft.com/office/drawing/2014/main" val="20001"/>
                        </a:ext>
                      </a:extLst>
                    </a:gridCol>
                  </a:tblGrid>
                  <a:tr h="497381">
                    <a:tc gridSpan="2">
                      <a:txBody>
                        <a:bodyPr/>
                        <a:lstStyle/>
                        <a:p>
                          <a:pPr algn="ctr" fontAlgn="ctr"/>
                          <a:r>
                            <a:rPr lang="en-US" sz="1100" b="1" u="none" strike="noStrike" dirty="0">
                              <a:effectLst/>
                            </a:rPr>
                            <a:t>Gas</a:t>
                          </a:r>
                          <a:r>
                            <a:rPr lang="ja-JP" altLang="en-US" sz="1100" b="1" u="none" strike="noStrike" dirty="0">
                              <a:effectLst/>
                            </a:rPr>
                            <a:t> </a:t>
                          </a:r>
                          <a:r>
                            <a:rPr lang="en-US" altLang="ja-JP" sz="1100" b="1" u="none" strike="noStrike" dirty="0">
                              <a:effectLst/>
                            </a:rPr>
                            <a:t>phase</a:t>
                          </a:r>
                          <a:endParaRPr lang="en-US" sz="1100" b="1"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hMerge="1">
                      <a:txBody>
                        <a:bodyPr/>
                        <a:lstStyle/>
                        <a:p>
                          <a:endParaRPr kumimoji="1" lang="ja-JP" altLang="en-US"/>
                        </a:p>
                      </a:txBody>
                      <a:tcPr/>
                    </a:tc>
                    <a:extLst>
                      <a:ext uri="{0D108BD9-81ED-4DB2-BD59-A6C34878D82A}">
                        <a16:rowId xmlns:a16="http://schemas.microsoft.com/office/drawing/2014/main" val="10000"/>
                      </a:ext>
                    </a:extLst>
                  </a:tr>
                  <a:tr h="384703">
                    <a:tc>
                      <a:txBody>
                        <a:bodyPr/>
                        <a:lstStyle/>
                        <a:p>
                          <a:pPr algn="l" fontAlgn="ctr"/>
                          <a:r>
                            <a:rPr lang="en-US" sz="1100" u="none" strike="noStrike" dirty="0">
                              <a:effectLst/>
                            </a:rPr>
                            <a:t> Viscosity</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14:m>
                            <m:oMath xmlns:m="http://schemas.openxmlformats.org/officeDocument/2006/math">
                              <m:r>
                                <a:rPr lang="en-US" altLang="ja-JP" sz="1100" u="none" strike="noStrike" dirty="0" smtClean="0">
                                  <a:effectLst/>
                                  <a:latin typeface="Cambria Math" panose="02040503050406030204" pitchFamily="18" charset="0"/>
                                </a:rPr>
                                <m:t> 1.8×</m:t>
                              </m:r>
                              <m:sSup>
                                <m:sSupPr>
                                  <m:ctrlPr>
                                    <a:rPr lang="en-US" altLang="ja-JP" sz="1100" i="1" u="none" strike="noStrike" dirty="0" smtClean="0">
                                      <a:effectLst/>
                                      <a:latin typeface="Cambria Math" panose="02040503050406030204" pitchFamily="18" charset="0"/>
                                    </a:rPr>
                                  </m:ctrlPr>
                                </m:sSupPr>
                                <m:e>
                                  <m:r>
                                    <a:rPr lang="en-US" altLang="ja-JP" sz="1100" u="none" strike="noStrike" dirty="0" smtClean="0">
                                      <a:effectLst/>
                                      <a:latin typeface="Cambria Math" panose="02040503050406030204" pitchFamily="18" charset="0"/>
                                    </a:rPr>
                                    <m:t>10</m:t>
                                  </m:r>
                                </m:e>
                                <m:sup>
                                  <m:r>
                                    <a:rPr lang="en-US" altLang="ja-JP" sz="1100" u="none" strike="noStrike" dirty="0" smtClean="0">
                                      <a:effectLst/>
                                      <a:latin typeface="Cambria Math" panose="02040503050406030204" pitchFamily="18" charset="0"/>
                                    </a:rPr>
                                    <m:t>−5</m:t>
                                  </m:r>
                                </m:sup>
                              </m:sSup>
                            </m:oMath>
                          </a14:m>
                          <a:r>
                            <a:rPr lang="en-US" altLang="ja-JP" sz="1100" u="none" strike="noStrike" dirty="0">
                              <a:effectLst/>
                            </a:rPr>
                            <a:t> [Pa</a:t>
                          </a:r>
                          <a:r>
                            <a:rPr lang="ja-JP" altLang="en-US" sz="1100" u="none" strike="noStrike" dirty="0">
                              <a:effectLst/>
                            </a:rPr>
                            <a:t>・</a:t>
                          </a:r>
                          <a:r>
                            <a:rPr lang="en-US" altLang="ja-JP" sz="1100" u="none" strike="noStrike" dirty="0">
                              <a:effectLst/>
                            </a:rPr>
                            <a:t>s]</a:t>
                          </a:r>
                          <a:endParaRPr lang="en-US" altLang="ja-JP"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1"/>
                      </a:ext>
                    </a:extLst>
                  </a:tr>
                  <a:tr h="399809">
                    <a:tc>
                      <a:txBody>
                        <a:bodyPr/>
                        <a:lstStyle/>
                        <a:p>
                          <a:pPr algn="l" fontAlgn="ctr"/>
                          <a:r>
                            <a:rPr lang="en-US" sz="1100" u="none" strike="noStrike" dirty="0">
                              <a:effectLst/>
                            </a:rPr>
                            <a:t> Density</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altLang="ja-JP" sz="1100" u="none" strike="noStrike" dirty="0">
                              <a:effectLst/>
                            </a:rPr>
                            <a:t> 1 [kg/m</a:t>
                          </a:r>
                          <a:r>
                            <a:rPr lang="en-US" altLang="ja-JP" sz="1100" u="none" strike="noStrike" baseline="30000" dirty="0">
                              <a:effectLst/>
                            </a:rPr>
                            <a:t>3</a:t>
                          </a:r>
                          <a:r>
                            <a:rPr lang="en-US" altLang="ja-JP" sz="1100" u="none" strike="noStrike" baseline="0" dirty="0">
                              <a:effectLst/>
                            </a:rPr>
                            <a:t>]</a:t>
                          </a:r>
                          <a:endParaRPr lang="ja-JP" altLang="en-US" sz="1100" b="0" i="0" u="none" strike="noStrike" dirty="0">
                            <a:solidFill>
                              <a:srgbClr val="000000"/>
                            </a:solidFill>
                            <a:effectLst/>
                            <a:latin typeface="Segoe UI" panose="020B0502040204020203" pitchFamily="34" charset="0"/>
                            <a:ea typeface="ＭＳ Ｐゴシック" panose="020B0600070205080204" pitchFamily="50" charset="-128"/>
                            <a:cs typeface="Segoe UI" panose="020B0502040204020203" pitchFamily="34" charset="0"/>
                          </a:endParaRPr>
                        </a:p>
                      </a:txBody>
                      <a:tcPr marL="9525" marR="9525" marT="9525" marB="0" anchor="ctr"/>
                    </a:tc>
                    <a:extLst>
                      <a:ext uri="{0D108BD9-81ED-4DB2-BD59-A6C34878D82A}">
                        <a16:rowId xmlns:a16="http://schemas.microsoft.com/office/drawing/2014/main" val="10002"/>
                      </a:ext>
                    </a:extLst>
                  </a:tr>
                  <a:tr h="497381">
                    <a:tc gridSpan="2">
                      <a:txBody>
                        <a:bodyPr/>
                        <a:lstStyle/>
                        <a:p>
                          <a:pPr algn="ctr" fontAlgn="ctr"/>
                          <a:r>
                            <a:rPr lang="en-US" altLang="ja-JP" sz="1100" b="1" u="none" strike="noStrike" dirty="0">
                              <a:effectLst/>
                            </a:rPr>
                            <a:t>Solid phase</a:t>
                          </a:r>
                          <a:endParaRPr lang="ja-JP" altLang="en-US" sz="1100" b="1" i="0" u="none" strike="noStrike" dirty="0">
                            <a:solidFill>
                              <a:srgbClr val="000000"/>
                            </a:solidFill>
                            <a:effectLst/>
                            <a:latin typeface="Segoe UI" panose="020B0502040204020203" pitchFamily="34" charset="0"/>
                            <a:ea typeface="ＭＳ Ｐゴシック" panose="020B0600070205080204" pitchFamily="50" charset="-128"/>
                            <a:cs typeface="Segoe UI" panose="020B0502040204020203" pitchFamily="34" charset="0"/>
                          </a:endParaRPr>
                        </a:p>
                      </a:txBody>
                      <a:tcPr marL="9525" marR="9525" marT="9525" marB="0" anchor="ctr"/>
                    </a:tc>
                    <a:tc hMerge="1">
                      <a:txBody>
                        <a:bodyPr/>
                        <a:lstStyle/>
                        <a:p>
                          <a:pPr algn="l" fontAlgn="ctr"/>
                          <a:endParaRPr lang="ja-JP" altLang="en-US" sz="1100" b="0" i="0" u="none" strike="noStrike" dirty="0">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tc>
                    <a:extLst>
                      <a:ext uri="{0D108BD9-81ED-4DB2-BD59-A6C34878D82A}">
                        <a16:rowId xmlns:a16="http://schemas.microsoft.com/office/drawing/2014/main" val="10003"/>
                      </a:ext>
                    </a:extLst>
                  </a:tr>
                  <a:tr h="405043">
                    <a:tc>
                      <a:txBody>
                        <a:bodyPr/>
                        <a:lstStyle/>
                        <a:p>
                          <a:pPr algn="l" fontAlgn="ctr"/>
                          <a:r>
                            <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rPr>
                            <a:t> Density</a:t>
                          </a:r>
                        </a:p>
                      </a:txBody>
                      <a:tcPr marL="9525" marR="9525" marT="9525" marB="0" anchor="ctr"/>
                    </a:tc>
                    <a:tc>
                      <a:txBody>
                        <a:bodyPr/>
                        <a:lstStyle/>
                        <a:p>
                          <a:pPr algn="l" fontAlgn="ctr"/>
                          <a:r>
                            <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rPr>
                            <a:t> 1500 </a:t>
                          </a:r>
                          <a:r>
                            <a:rPr lang="en-US" altLang="ja-JP" sz="1100" u="none" strike="noStrike" dirty="0">
                              <a:effectLst/>
                            </a:rPr>
                            <a:t>[kg/m</a:t>
                          </a:r>
                          <a:r>
                            <a:rPr lang="en-US" altLang="ja-JP" sz="1100" u="none" strike="noStrike" baseline="30000" dirty="0">
                              <a:effectLst/>
                            </a:rPr>
                            <a:t>3</a:t>
                          </a:r>
                          <a:r>
                            <a:rPr lang="en-US" altLang="ja-JP" sz="1100" u="none" strike="noStrike" baseline="0" dirty="0">
                              <a:effectLst/>
                            </a:rPr>
                            <a:t>]</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424046096"/>
                      </a:ext>
                    </a:extLst>
                  </a:tr>
                  <a:tr h="388384">
                    <a:tc>
                      <a:txBody>
                        <a:bodyPr/>
                        <a:lstStyle/>
                        <a:p>
                          <a:pPr algn="l" fontAlgn="ctr"/>
                          <a:r>
                            <a:rPr lang="en-US" sz="1100" u="none" strike="noStrike" dirty="0">
                              <a:effectLst/>
                            </a:rPr>
                            <a:t> Hamaker constant</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0.0</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5"/>
                      </a:ext>
                    </a:extLst>
                  </a:tr>
                  <a:tr h="388385">
                    <a:tc>
                      <a:txBody>
                        <a:bodyPr/>
                        <a:lstStyle/>
                        <a:p>
                          <a:pPr algn="l" fontAlgn="ctr"/>
                          <a:r>
                            <a:rPr lang="en-US" sz="1100" u="none" strike="noStrike" dirty="0">
                              <a:effectLst/>
                            </a:rPr>
                            <a:t> Spring constant</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50</a:t>
                          </a:r>
                          <a:r>
                            <a:rPr lang="en-US" sz="1100" u="none" strike="noStrike" baseline="0" dirty="0">
                              <a:effectLst/>
                            </a:rPr>
                            <a:t> [N/m] </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6"/>
                      </a:ext>
                    </a:extLst>
                  </a:tr>
                  <a:tr h="416619">
                    <a:tc>
                      <a:txBody>
                        <a:bodyPr/>
                        <a:lstStyle/>
                        <a:p>
                          <a:pPr algn="l" fontAlgn="ctr"/>
                          <a:r>
                            <a:rPr lang="en-US" sz="1100" u="none" strike="noStrike" dirty="0">
                              <a:effectLst/>
                            </a:rPr>
                            <a:t> Coefficient of restitution</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0.9</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7"/>
                      </a:ext>
                    </a:extLst>
                  </a:tr>
                  <a:tr h="498889">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US" altLang="ja-JP" sz="1100" u="none" strike="noStrike" dirty="0">
                              <a:effectLst/>
                            </a:rPr>
                            <a:t> Coefficient of friction</a:t>
                          </a:r>
                        </a:p>
                        <a:p>
                          <a:pPr algn="l" fontAlgn="ct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0.3</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8"/>
                      </a:ext>
                    </a:extLst>
                  </a:tr>
                </a:tbl>
              </a:graphicData>
            </a:graphic>
          </p:graphicFrame>
        </mc:Choice>
        <mc:Fallback xmlns="">
          <p:graphicFrame>
            <p:nvGraphicFramePr>
              <p:cNvPr id="5" name="表 4">
                <a:extLst>
                  <a:ext uri="{FF2B5EF4-FFF2-40B4-BE49-F238E27FC236}">
                    <a16:creationId xmlns:a16="http://schemas.microsoft.com/office/drawing/2014/main" id="{3903F68F-6E4E-46A7-871F-1AAE90C3CC5B}"/>
                  </a:ext>
                </a:extLst>
              </p:cNvPr>
              <p:cNvGraphicFramePr>
                <a:graphicFrameLocks noGrp="1"/>
              </p:cNvGraphicFramePr>
              <p:nvPr>
                <p:extLst>
                  <p:ext uri="{D42A27DB-BD31-4B8C-83A1-F6EECF244321}">
                    <p14:modId xmlns:p14="http://schemas.microsoft.com/office/powerpoint/2010/main" val="2475107103"/>
                  </p:ext>
                </p:extLst>
              </p:nvPr>
            </p:nvGraphicFramePr>
            <p:xfrm>
              <a:off x="663256" y="1569876"/>
              <a:ext cx="3436134" cy="3876594"/>
            </p:xfrm>
            <a:graphic>
              <a:graphicData uri="http://schemas.openxmlformats.org/drawingml/2006/table">
                <a:tbl>
                  <a:tblPr>
                    <a:tableStyleId>{616DA210-FB5B-4158-B5E0-FEB733F419BA}</a:tableStyleId>
                  </a:tblPr>
                  <a:tblGrid>
                    <a:gridCol w="1718067">
                      <a:extLst>
                        <a:ext uri="{9D8B030D-6E8A-4147-A177-3AD203B41FA5}">
                          <a16:colId xmlns:a16="http://schemas.microsoft.com/office/drawing/2014/main" val="20000"/>
                        </a:ext>
                      </a:extLst>
                    </a:gridCol>
                    <a:gridCol w="1718067">
                      <a:extLst>
                        <a:ext uri="{9D8B030D-6E8A-4147-A177-3AD203B41FA5}">
                          <a16:colId xmlns:a16="http://schemas.microsoft.com/office/drawing/2014/main" val="20001"/>
                        </a:ext>
                      </a:extLst>
                    </a:gridCol>
                  </a:tblGrid>
                  <a:tr h="497381">
                    <a:tc gridSpan="2">
                      <a:txBody>
                        <a:bodyPr/>
                        <a:lstStyle/>
                        <a:p>
                          <a:pPr algn="ctr" fontAlgn="ctr"/>
                          <a:r>
                            <a:rPr lang="en-US" sz="1100" b="1" u="none" strike="noStrike" dirty="0">
                              <a:effectLst/>
                            </a:rPr>
                            <a:t>Gas</a:t>
                          </a:r>
                          <a:r>
                            <a:rPr lang="ja-JP" altLang="en-US" sz="1100" b="1" u="none" strike="noStrike" dirty="0">
                              <a:effectLst/>
                            </a:rPr>
                            <a:t> </a:t>
                          </a:r>
                          <a:r>
                            <a:rPr lang="en-US" altLang="ja-JP" sz="1100" b="1" u="none" strike="noStrike" dirty="0">
                              <a:effectLst/>
                            </a:rPr>
                            <a:t>phase</a:t>
                          </a:r>
                          <a:endParaRPr lang="en-US" sz="1100" b="1"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hMerge="1">
                      <a:txBody>
                        <a:bodyPr/>
                        <a:lstStyle/>
                        <a:p>
                          <a:endParaRPr kumimoji="1" lang="ja-JP" altLang="en-US"/>
                        </a:p>
                      </a:txBody>
                      <a:tcPr/>
                    </a:tc>
                    <a:extLst>
                      <a:ext uri="{0D108BD9-81ED-4DB2-BD59-A6C34878D82A}">
                        <a16:rowId xmlns:a16="http://schemas.microsoft.com/office/drawing/2014/main" val="10000"/>
                      </a:ext>
                    </a:extLst>
                  </a:tr>
                  <a:tr h="384703">
                    <a:tc>
                      <a:txBody>
                        <a:bodyPr/>
                        <a:lstStyle/>
                        <a:p>
                          <a:pPr algn="l" fontAlgn="ctr"/>
                          <a:r>
                            <a:rPr lang="en-US" sz="1100" u="none" strike="noStrike" dirty="0">
                              <a:effectLst/>
                            </a:rPr>
                            <a:t> Viscosity</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endParaRPr lang="ja-JP"/>
                        </a:p>
                      </a:txBody>
                      <a:tcPr marL="9525" marR="9525" marT="9525" marB="0" anchor="ctr">
                        <a:blipFill>
                          <a:blip r:embed="rId2"/>
                          <a:stretch>
                            <a:fillRect l="-100709" t="-131746" r="-709" b="-784127"/>
                          </a:stretch>
                        </a:blipFill>
                      </a:tcPr>
                    </a:tc>
                    <a:extLst>
                      <a:ext uri="{0D108BD9-81ED-4DB2-BD59-A6C34878D82A}">
                        <a16:rowId xmlns:a16="http://schemas.microsoft.com/office/drawing/2014/main" val="10001"/>
                      </a:ext>
                    </a:extLst>
                  </a:tr>
                  <a:tr h="399809">
                    <a:tc>
                      <a:txBody>
                        <a:bodyPr/>
                        <a:lstStyle/>
                        <a:p>
                          <a:pPr algn="l" fontAlgn="ctr"/>
                          <a:r>
                            <a:rPr lang="en-US" sz="1100" u="none" strike="noStrike" dirty="0">
                              <a:effectLst/>
                            </a:rPr>
                            <a:t> Density</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altLang="ja-JP" sz="1100" u="none" strike="noStrike" dirty="0">
                              <a:effectLst/>
                            </a:rPr>
                            <a:t> 1 [kg/m</a:t>
                          </a:r>
                          <a:r>
                            <a:rPr lang="en-US" altLang="ja-JP" sz="1100" u="none" strike="noStrike" baseline="30000" dirty="0">
                              <a:effectLst/>
                            </a:rPr>
                            <a:t>3</a:t>
                          </a:r>
                          <a:r>
                            <a:rPr lang="en-US" altLang="ja-JP" sz="1100" u="none" strike="noStrike" baseline="0" dirty="0">
                              <a:effectLst/>
                            </a:rPr>
                            <a:t>]</a:t>
                          </a:r>
                          <a:endParaRPr lang="ja-JP" altLang="en-US" sz="1100" b="0" i="0" u="none" strike="noStrike" dirty="0">
                            <a:solidFill>
                              <a:srgbClr val="000000"/>
                            </a:solidFill>
                            <a:effectLst/>
                            <a:latin typeface="Segoe UI" panose="020B0502040204020203" pitchFamily="34" charset="0"/>
                            <a:ea typeface="ＭＳ Ｐゴシック" panose="020B0600070205080204" pitchFamily="50" charset="-128"/>
                            <a:cs typeface="Segoe UI" panose="020B0502040204020203" pitchFamily="34" charset="0"/>
                          </a:endParaRPr>
                        </a:p>
                      </a:txBody>
                      <a:tcPr marL="9525" marR="9525" marT="9525" marB="0" anchor="ctr"/>
                    </a:tc>
                    <a:extLst>
                      <a:ext uri="{0D108BD9-81ED-4DB2-BD59-A6C34878D82A}">
                        <a16:rowId xmlns:a16="http://schemas.microsoft.com/office/drawing/2014/main" val="10002"/>
                      </a:ext>
                    </a:extLst>
                  </a:tr>
                  <a:tr h="497381">
                    <a:tc gridSpan="2">
                      <a:txBody>
                        <a:bodyPr/>
                        <a:lstStyle/>
                        <a:p>
                          <a:pPr algn="ctr" fontAlgn="ctr"/>
                          <a:r>
                            <a:rPr lang="en-US" altLang="ja-JP" sz="1100" b="1" u="none" strike="noStrike" dirty="0">
                              <a:effectLst/>
                            </a:rPr>
                            <a:t>Solid phase</a:t>
                          </a:r>
                          <a:endParaRPr lang="ja-JP" altLang="en-US" sz="1100" b="1" i="0" u="none" strike="noStrike" dirty="0">
                            <a:solidFill>
                              <a:srgbClr val="000000"/>
                            </a:solidFill>
                            <a:effectLst/>
                            <a:latin typeface="Segoe UI" panose="020B0502040204020203" pitchFamily="34" charset="0"/>
                            <a:ea typeface="ＭＳ Ｐゴシック" panose="020B0600070205080204" pitchFamily="50" charset="-128"/>
                            <a:cs typeface="Segoe UI" panose="020B0502040204020203" pitchFamily="34" charset="0"/>
                          </a:endParaRPr>
                        </a:p>
                      </a:txBody>
                      <a:tcPr marL="9525" marR="9525" marT="9525" marB="0" anchor="ctr"/>
                    </a:tc>
                    <a:tc hMerge="1">
                      <a:txBody>
                        <a:bodyPr/>
                        <a:lstStyle/>
                        <a:p>
                          <a:pPr algn="l" fontAlgn="ctr"/>
                          <a:endParaRPr lang="ja-JP" altLang="en-US" sz="1100" b="0" i="0" u="none" strike="noStrike" dirty="0">
                            <a:solidFill>
                              <a:srgbClr val="000000"/>
                            </a:solidFill>
                            <a:effectLst/>
                            <a:latin typeface="ＭＳ Ｐゴシック" panose="020B0600070205080204" pitchFamily="50" charset="-128"/>
                            <a:ea typeface="ＭＳ Ｐゴシック" panose="020B0600070205080204" pitchFamily="50" charset="-128"/>
                          </a:endParaRPr>
                        </a:p>
                      </a:txBody>
                      <a:tcPr marL="9525" marR="9525" marT="9525" marB="0" anchor="ctr"/>
                    </a:tc>
                    <a:extLst>
                      <a:ext uri="{0D108BD9-81ED-4DB2-BD59-A6C34878D82A}">
                        <a16:rowId xmlns:a16="http://schemas.microsoft.com/office/drawing/2014/main" val="10003"/>
                      </a:ext>
                    </a:extLst>
                  </a:tr>
                  <a:tr h="405043">
                    <a:tc>
                      <a:txBody>
                        <a:bodyPr/>
                        <a:lstStyle/>
                        <a:p>
                          <a:pPr algn="l" fontAlgn="ctr"/>
                          <a:r>
                            <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rPr>
                            <a:t> Density</a:t>
                          </a:r>
                        </a:p>
                      </a:txBody>
                      <a:tcPr marL="9525" marR="9525" marT="9525" marB="0" anchor="ctr"/>
                    </a:tc>
                    <a:tc>
                      <a:txBody>
                        <a:bodyPr/>
                        <a:lstStyle/>
                        <a:p>
                          <a:pPr algn="l" fontAlgn="ctr"/>
                          <a:r>
                            <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rPr>
                            <a:t> 1500 </a:t>
                          </a:r>
                          <a:r>
                            <a:rPr lang="en-US" altLang="ja-JP" sz="1100" u="none" strike="noStrike" dirty="0">
                              <a:effectLst/>
                            </a:rPr>
                            <a:t>[kg/m</a:t>
                          </a:r>
                          <a:r>
                            <a:rPr lang="en-US" altLang="ja-JP" sz="1100" u="none" strike="noStrike" baseline="30000" dirty="0">
                              <a:effectLst/>
                            </a:rPr>
                            <a:t>3</a:t>
                          </a:r>
                          <a:r>
                            <a:rPr lang="en-US" altLang="ja-JP" sz="1100" u="none" strike="noStrike" baseline="0" dirty="0">
                              <a:effectLst/>
                            </a:rPr>
                            <a:t>]</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424046096"/>
                      </a:ext>
                    </a:extLst>
                  </a:tr>
                  <a:tr h="388384">
                    <a:tc>
                      <a:txBody>
                        <a:bodyPr/>
                        <a:lstStyle/>
                        <a:p>
                          <a:pPr algn="l" fontAlgn="ctr"/>
                          <a:r>
                            <a:rPr lang="en-US" sz="1100" u="none" strike="noStrike" dirty="0">
                              <a:effectLst/>
                            </a:rPr>
                            <a:t> Hamaker constant</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0.0</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5"/>
                      </a:ext>
                    </a:extLst>
                  </a:tr>
                  <a:tr h="388385">
                    <a:tc>
                      <a:txBody>
                        <a:bodyPr/>
                        <a:lstStyle/>
                        <a:p>
                          <a:pPr algn="l" fontAlgn="ctr"/>
                          <a:r>
                            <a:rPr lang="en-US" sz="1100" u="none" strike="noStrike" dirty="0">
                              <a:effectLst/>
                            </a:rPr>
                            <a:t> Spring constant</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50</a:t>
                          </a:r>
                          <a:r>
                            <a:rPr lang="en-US" sz="1100" u="none" strike="noStrike" baseline="0" dirty="0">
                              <a:effectLst/>
                            </a:rPr>
                            <a:t> [N/m] </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6"/>
                      </a:ext>
                    </a:extLst>
                  </a:tr>
                  <a:tr h="416619">
                    <a:tc>
                      <a:txBody>
                        <a:bodyPr/>
                        <a:lstStyle/>
                        <a:p>
                          <a:pPr algn="l" fontAlgn="ctr"/>
                          <a:r>
                            <a:rPr lang="en-US" sz="1100" u="none" strike="noStrike" dirty="0">
                              <a:effectLst/>
                            </a:rPr>
                            <a:t> Coefficient of restitution</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0.9</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7"/>
                      </a:ext>
                    </a:extLst>
                  </a:tr>
                  <a:tr h="498889">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US" altLang="ja-JP" sz="1100" u="none" strike="noStrike" dirty="0">
                              <a:effectLst/>
                            </a:rPr>
                            <a:t> Coefficient of friction</a:t>
                          </a:r>
                        </a:p>
                        <a:p>
                          <a:pPr algn="l" fontAlgn="ct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0.3</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8"/>
                      </a:ext>
                    </a:extLst>
                  </a:tr>
                </a:tbl>
              </a:graphicData>
            </a:graphic>
          </p:graphicFrame>
        </mc:Fallback>
      </mc:AlternateContent>
      <p:graphicFrame>
        <p:nvGraphicFramePr>
          <p:cNvPr id="6" name="表 5">
            <a:extLst>
              <a:ext uri="{FF2B5EF4-FFF2-40B4-BE49-F238E27FC236}">
                <a16:creationId xmlns:a16="http://schemas.microsoft.com/office/drawing/2014/main" id="{2270D655-C87F-499B-A725-356B0D4CC172}"/>
              </a:ext>
            </a:extLst>
          </p:cNvPr>
          <p:cNvGraphicFramePr>
            <a:graphicFrameLocks noGrp="1"/>
          </p:cNvGraphicFramePr>
          <p:nvPr>
            <p:extLst>
              <p:ext uri="{D42A27DB-BD31-4B8C-83A1-F6EECF244321}">
                <p14:modId xmlns:p14="http://schemas.microsoft.com/office/powerpoint/2010/main" val="684467912"/>
              </p:ext>
            </p:extLst>
          </p:nvPr>
        </p:nvGraphicFramePr>
        <p:xfrm>
          <a:off x="4529225" y="1569872"/>
          <a:ext cx="3436134" cy="3426867"/>
        </p:xfrm>
        <a:graphic>
          <a:graphicData uri="http://schemas.openxmlformats.org/drawingml/2006/table">
            <a:tbl>
              <a:tblPr>
                <a:tableStyleId>{616DA210-FB5B-4158-B5E0-FEB733F419BA}</a:tableStyleId>
              </a:tblPr>
              <a:tblGrid>
                <a:gridCol w="1718067">
                  <a:extLst>
                    <a:ext uri="{9D8B030D-6E8A-4147-A177-3AD203B41FA5}">
                      <a16:colId xmlns:a16="http://schemas.microsoft.com/office/drawing/2014/main" val="20000"/>
                    </a:ext>
                  </a:extLst>
                </a:gridCol>
                <a:gridCol w="1718067">
                  <a:extLst>
                    <a:ext uri="{9D8B030D-6E8A-4147-A177-3AD203B41FA5}">
                      <a16:colId xmlns:a16="http://schemas.microsoft.com/office/drawing/2014/main" val="20001"/>
                    </a:ext>
                  </a:extLst>
                </a:gridCol>
              </a:tblGrid>
              <a:tr h="598818">
                <a:tc>
                  <a:txBody>
                    <a:bodyPr/>
                    <a:lstStyle/>
                    <a:p>
                      <a:pPr algn="l" fontAlgn="ctr"/>
                      <a:r>
                        <a:rPr lang="en-US" sz="1100" u="none" strike="noStrike" dirty="0">
                          <a:effectLst/>
                        </a:rPr>
                        <a:t> Original</a:t>
                      </a:r>
                      <a:r>
                        <a:rPr lang="en-US" sz="1100" u="none" strike="noStrike" baseline="0" dirty="0">
                          <a:effectLst/>
                        </a:rPr>
                        <a:t> particle size</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US" sz="1100" u="none" strike="noStrike" dirty="0">
                          <a:effectLst/>
                        </a:rPr>
                        <a:t> </a:t>
                      </a:r>
                      <a:r>
                        <a:rPr lang="en-US" altLang="ja-JP" sz="1100" u="none" strike="noStrike" dirty="0">
                          <a:effectLst/>
                        </a:rPr>
                        <a:t>250 [μm]</a:t>
                      </a:r>
                      <a:endParaRPr lang="en-US" altLang="ja-JP"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0"/>
                  </a:ext>
                </a:extLst>
              </a:tr>
              <a:tr h="530134">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US" sz="1100" u="none" strike="noStrike" dirty="0">
                          <a:effectLst/>
                        </a:rPr>
                        <a:t> </a:t>
                      </a:r>
                      <a:r>
                        <a:rPr lang="en-US" altLang="ja-JP" sz="1100" u="none" strike="noStrike" dirty="0">
                          <a:effectLst/>
                        </a:rPr>
                        <a:t>Calculated particle size</a:t>
                      </a:r>
                    </a:p>
                    <a:p>
                      <a:pPr algn="l" fontAlgn="ct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marL="0" marR="0" lvl="0" indent="0" algn="l" defTabSz="914400" rtl="0" eaLnBrk="1" fontAlgn="ctr" latinLnBrk="1" hangingPunct="1">
                        <a:lnSpc>
                          <a:spcPct val="100000"/>
                        </a:lnSpc>
                        <a:spcBef>
                          <a:spcPts val="0"/>
                        </a:spcBef>
                        <a:spcAft>
                          <a:spcPts val="0"/>
                        </a:spcAft>
                        <a:buClrTx/>
                        <a:buSzTx/>
                        <a:buFontTx/>
                        <a:buNone/>
                        <a:tabLst/>
                        <a:defRPr/>
                      </a:pPr>
                      <a:r>
                        <a:rPr lang="en-US" altLang="ja-JP" sz="1100" u="none" strike="noStrike" dirty="0">
                          <a:effectLst/>
                        </a:rPr>
                        <a:t> 250 [μm]</a:t>
                      </a:r>
                    </a:p>
                    <a:p>
                      <a:pPr marL="0" marR="0" lvl="0" indent="0" algn="l" defTabSz="914400" rtl="0" eaLnBrk="1" fontAlgn="ctr" latinLnBrk="1" hangingPunct="1">
                        <a:lnSpc>
                          <a:spcPct val="100000"/>
                        </a:lnSpc>
                        <a:spcBef>
                          <a:spcPts val="0"/>
                        </a:spcBef>
                        <a:spcAft>
                          <a:spcPts val="0"/>
                        </a:spcAft>
                        <a:buClrTx/>
                        <a:buSzTx/>
                        <a:buFontTx/>
                        <a:buNone/>
                        <a:tabLst/>
                        <a:defRPr/>
                      </a:pPr>
                      <a:endParaRPr lang="en-US" altLang="ja-JP"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1"/>
                  </a:ext>
                </a:extLst>
              </a:tr>
              <a:tr h="459583">
                <a:tc>
                  <a:txBody>
                    <a:bodyPr/>
                    <a:lstStyle/>
                    <a:p>
                      <a:pPr algn="l" fontAlgn="ctr"/>
                      <a:r>
                        <a:rPr lang="en-US" sz="1100" u="none" strike="noStrike" dirty="0">
                          <a:effectLst/>
                        </a:rPr>
                        <a:t> Coarse grain ratio</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1</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2"/>
                  </a:ext>
                </a:extLst>
              </a:tr>
              <a:tr h="459583">
                <a:tc>
                  <a:txBody>
                    <a:bodyPr/>
                    <a:lstStyle/>
                    <a:p>
                      <a:pPr algn="l" fontAlgn="ctr"/>
                      <a:r>
                        <a:rPr lang="en-US" sz="1100" u="none" strike="noStrike" dirty="0">
                          <a:effectLst/>
                        </a:rPr>
                        <a:t> Number of particles</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500,000</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3"/>
                  </a:ext>
                </a:extLst>
              </a:tr>
              <a:tr h="459583">
                <a:tc>
                  <a:txBody>
                    <a:bodyPr/>
                    <a:lstStyle/>
                    <a:p>
                      <a:pPr algn="l" fontAlgn="ctr"/>
                      <a:r>
                        <a:rPr lang="en-US" sz="1100" u="none" strike="noStrike" dirty="0">
                          <a:effectLst/>
                        </a:rPr>
                        <a:t> System</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altLang="ja-JP" sz="1100" u="none" strike="noStrike" dirty="0">
                          <a:effectLst/>
                        </a:rPr>
                        <a:t> Mono-dispersed</a:t>
                      </a:r>
                      <a:endParaRPr lang="ja-JP" altLang="en-US" sz="1100" b="0" i="0" u="none" strike="noStrike" dirty="0">
                        <a:solidFill>
                          <a:srgbClr val="000000"/>
                        </a:solidFill>
                        <a:effectLst/>
                        <a:latin typeface="Segoe UI" panose="020B0502040204020203" pitchFamily="34" charset="0"/>
                        <a:ea typeface="ＭＳ Ｐゴシック" panose="020B0600070205080204" pitchFamily="50" charset="-128"/>
                        <a:cs typeface="Segoe UI" panose="020B0502040204020203" pitchFamily="34" charset="0"/>
                      </a:endParaRPr>
                    </a:p>
                  </a:txBody>
                  <a:tcPr marL="9525" marR="9525" marT="9525" marB="0" anchor="ctr"/>
                </a:tc>
                <a:extLst>
                  <a:ext uri="{0D108BD9-81ED-4DB2-BD59-A6C34878D82A}">
                    <a16:rowId xmlns:a16="http://schemas.microsoft.com/office/drawing/2014/main" val="10004"/>
                  </a:ext>
                </a:extLst>
              </a:tr>
              <a:tr h="459583">
                <a:tc>
                  <a:txBody>
                    <a:bodyPr/>
                    <a:lstStyle/>
                    <a:p>
                      <a:pPr algn="l" fontAlgn="ctr"/>
                      <a:r>
                        <a:rPr lang="en-US" sz="1100" u="none" strike="noStrike">
                          <a:effectLst/>
                        </a:rPr>
                        <a:t> Grid size</a:t>
                      </a:r>
                      <a:endParaRPr lang="en-US" sz="1100" b="0" i="0" u="none" strike="noStrike">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altLang="ja-JP" sz="1100" u="none" strike="noStrike" dirty="0">
                          <a:effectLst/>
                        </a:rPr>
                        <a:t> 0.5 [mm]</a:t>
                      </a:r>
                      <a:endParaRPr lang="ja-JP" altLang="en-US" sz="1100" b="0" i="0" u="none" strike="noStrike" dirty="0">
                        <a:solidFill>
                          <a:srgbClr val="000000"/>
                        </a:solidFill>
                        <a:effectLst/>
                        <a:latin typeface="Segoe UI" panose="020B0502040204020203" pitchFamily="34" charset="0"/>
                        <a:ea typeface="ＭＳ Ｐゴシック" panose="020B0600070205080204" pitchFamily="50" charset="-128"/>
                        <a:cs typeface="Segoe UI" panose="020B0502040204020203" pitchFamily="34" charset="0"/>
                      </a:endParaRPr>
                    </a:p>
                  </a:txBody>
                  <a:tcPr marL="9525" marR="9525" marT="9525" marB="0" anchor="ctr"/>
                </a:tc>
                <a:extLst>
                  <a:ext uri="{0D108BD9-81ED-4DB2-BD59-A6C34878D82A}">
                    <a16:rowId xmlns:a16="http://schemas.microsoft.com/office/drawing/2014/main" val="10005"/>
                  </a:ext>
                </a:extLst>
              </a:tr>
              <a:tr h="459583">
                <a:tc>
                  <a:txBody>
                    <a:bodyPr/>
                    <a:lstStyle/>
                    <a:p>
                      <a:pPr algn="l" fontAlgn="ctr"/>
                      <a:r>
                        <a:rPr lang="en-US" sz="1100" u="none" strike="noStrike" dirty="0">
                          <a:effectLst/>
                        </a:rPr>
                        <a:t> Calculation time</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tc>
                  <a:txBody>
                    <a:bodyPr/>
                    <a:lstStyle/>
                    <a:p>
                      <a:pPr algn="l" fontAlgn="ctr"/>
                      <a:r>
                        <a:rPr lang="en-US" sz="1100" u="none" strike="noStrike" dirty="0">
                          <a:effectLst/>
                        </a:rPr>
                        <a:t> 0.2</a:t>
                      </a:r>
                      <a:r>
                        <a:rPr lang="en-US" altLang="ja-JP" sz="1100" u="none" strike="noStrike" dirty="0">
                          <a:effectLst/>
                        </a:rPr>
                        <a:t>4</a:t>
                      </a:r>
                      <a:r>
                        <a:rPr lang="en-US" sz="1100" u="none" strike="noStrike" dirty="0">
                          <a:effectLst/>
                        </a:rPr>
                        <a:t> [s]</a:t>
                      </a:r>
                      <a:endParaRPr lang="en-US" sz="1100" b="0" i="0" u="none" strike="noStrike" dirty="0">
                        <a:solidFill>
                          <a:srgbClr val="000000"/>
                        </a:solidFill>
                        <a:effectLst/>
                        <a:latin typeface="Segoe UI" panose="020B0502040204020203" pitchFamily="34" charset="0"/>
                        <a:ea typeface="Segoe UI" panose="020B0502040204020203" pitchFamily="34" charset="0"/>
                        <a:cs typeface="Segoe UI" panose="020B0502040204020203" pitchFamily="34" charset="0"/>
                      </a:endParaRPr>
                    </a:p>
                  </a:txBody>
                  <a:tcPr marL="9525" marR="9525" marT="9525" marB="0" anchor="ctr"/>
                </a:tc>
                <a:extLst>
                  <a:ext uri="{0D108BD9-81ED-4DB2-BD59-A6C34878D82A}">
                    <a16:rowId xmlns:a16="http://schemas.microsoft.com/office/drawing/2014/main" val="10006"/>
                  </a:ext>
                </a:extLst>
              </a:tr>
            </a:tbl>
          </a:graphicData>
        </a:graphic>
      </p:graphicFrame>
      <p:sp>
        <p:nvSpPr>
          <p:cNvPr id="8" name="テキスト ボックス 7">
            <a:extLst>
              <a:ext uri="{FF2B5EF4-FFF2-40B4-BE49-F238E27FC236}">
                <a16:creationId xmlns:a16="http://schemas.microsoft.com/office/drawing/2014/main" id="{DEBE5114-80D2-4360-8F3D-8BD223D9AD5F}"/>
              </a:ext>
            </a:extLst>
          </p:cNvPr>
          <p:cNvSpPr txBox="1"/>
          <p:nvPr/>
        </p:nvSpPr>
        <p:spPr>
          <a:xfrm>
            <a:off x="663256" y="5503375"/>
            <a:ext cx="3436134" cy="369332"/>
          </a:xfrm>
          <a:prstGeom prst="rect">
            <a:avLst/>
          </a:prstGeom>
          <a:noFill/>
        </p:spPr>
        <p:txBody>
          <a:bodyPr wrap="square" rtlCol="0">
            <a:spAutoFit/>
          </a:bodyPr>
          <a:lstStyle/>
          <a:p>
            <a:pPr algn="ct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物性値</a:t>
            </a:r>
          </a:p>
        </p:txBody>
      </p:sp>
      <p:sp>
        <p:nvSpPr>
          <p:cNvPr id="9" name="テキスト ボックス 8">
            <a:extLst>
              <a:ext uri="{FF2B5EF4-FFF2-40B4-BE49-F238E27FC236}">
                <a16:creationId xmlns:a16="http://schemas.microsoft.com/office/drawing/2014/main" id="{911E5C06-C154-4D1B-ACB7-674B1E9F4414}"/>
              </a:ext>
            </a:extLst>
          </p:cNvPr>
          <p:cNvSpPr txBox="1"/>
          <p:nvPr/>
        </p:nvSpPr>
        <p:spPr>
          <a:xfrm>
            <a:off x="4529225" y="5536098"/>
            <a:ext cx="3436134" cy="369332"/>
          </a:xfrm>
          <a:prstGeom prst="rect">
            <a:avLst/>
          </a:prstGeom>
          <a:noFill/>
        </p:spPr>
        <p:txBody>
          <a:bodyPr wrap="square" rtlCol="0">
            <a:spAutoFit/>
          </a:bodyPr>
          <a:lstStyle/>
          <a:p>
            <a:pPr algn="ctr"/>
            <a:r>
              <a:rPr lang="ja-JP" altLang="en-US" dirty="0">
                <a:latin typeface="メイリオ" panose="020B0604030504040204" pitchFamily="50" charset="-128"/>
                <a:ea typeface="メイリオ" panose="020B0604030504040204" pitchFamily="50" charset="-128"/>
                <a:cs typeface="メイリオ" panose="020B0604030504040204" pitchFamily="50" charset="-128"/>
              </a:rPr>
              <a:t>計算条件</a:t>
            </a:r>
            <a:endParaRPr kumimoji="1" lang="ja-JP" altLang="en-US" dirty="0">
              <a:latin typeface="メイリオ" panose="020B0604030504040204" pitchFamily="50" charset="-128"/>
              <a:ea typeface="メイリオ" panose="020B0604030504040204" pitchFamily="50" charset="-128"/>
              <a:cs typeface="メイリオ" panose="020B0604030504040204" pitchFamily="50" charset="-128"/>
            </a:endParaRPr>
          </a:p>
        </p:txBody>
      </p:sp>
      <p:sp>
        <p:nvSpPr>
          <p:cNvPr id="10" name="正方形/長方形 9">
            <a:extLst>
              <a:ext uri="{FF2B5EF4-FFF2-40B4-BE49-F238E27FC236}">
                <a16:creationId xmlns:a16="http://schemas.microsoft.com/office/drawing/2014/main" id="{A7DD9C6F-D161-45B3-B783-A84D7D4F561D}"/>
              </a:ext>
            </a:extLst>
          </p:cNvPr>
          <p:cNvSpPr/>
          <p:nvPr/>
        </p:nvSpPr>
        <p:spPr>
          <a:xfrm>
            <a:off x="663256" y="1569872"/>
            <a:ext cx="3436134" cy="3876601"/>
          </a:xfrm>
          <a:prstGeom prst="rect">
            <a:avLst/>
          </a:prstGeom>
          <a:noFill/>
          <a:ln w="19050">
            <a:solidFill>
              <a:srgbClr val="3F97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C5D7D4DA-BB8D-4936-BC56-80E5E0C3B90F}"/>
              </a:ext>
            </a:extLst>
          </p:cNvPr>
          <p:cNvSpPr/>
          <p:nvPr/>
        </p:nvSpPr>
        <p:spPr>
          <a:xfrm>
            <a:off x="4529225" y="1569872"/>
            <a:ext cx="3436134" cy="3426867"/>
          </a:xfrm>
          <a:prstGeom prst="rect">
            <a:avLst/>
          </a:prstGeom>
          <a:noFill/>
          <a:ln w="19050">
            <a:solidFill>
              <a:srgbClr val="3F97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5" name="図 14">
            <a:extLst>
              <a:ext uri="{FF2B5EF4-FFF2-40B4-BE49-F238E27FC236}">
                <a16:creationId xmlns:a16="http://schemas.microsoft.com/office/drawing/2014/main" id="{D50FF3AF-C34A-4B27-8D94-AED4EBCAD0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5194" y="1569872"/>
            <a:ext cx="3155950" cy="3876599"/>
          </a:xfrm>
          <a:prstGeom prst="rect">
            <a:avLst/>
          </a:prstGeom>
          <a:ln w="19050">
            <a:solidFill>
              <a:srgbClr val="3F97A4"/>
            </a:solidFill>
          </a:ln>
        </p:spPr>
      </p:pic>
      <p:sp>
        <p:nvSpPr>
          <p:cNvPr id="16" name="テキスト ボックス 15">
            <a:extLst>
              <a:ext uri="{FF2B5EF4-FFF2-40B4-BE49-F238E27FC236}">
                <a16:creationId xmlns:a16="http://schemas.microsoft.com/office/drawing/2014/main" id="{E1EB9298-E0C0-4F11-8163-A64D2370FC99}"/>
              </a:ext>
            </a:extLst>
          </p:cNvPr>
          <p:cNvSpPr txBox="1"/>
          <p:nvPr/>
        </p:nvSpPr>
        <p:spPr>
          <a:xfrm>
            <a:off x="8372792" y="5536098"/>
            <a:ext cx="3178352" cy="369332"/>
          </a:xfrm>
          <a:prstGeom prst="rect">
            <a:avLst/>
          </a:prstGeom>
          <a:noFill/>
        </p:spPr>
        <p:txBody>
          <a:bodyPr wrap="square" rtlCol="0">
            <a:spAutoFit/>
          </a:bodyPr>
          <a:lstStyle/>
          <a:p>
            <a:pPr algn="ctr"/>
            <a:r>
              <a:rPr lang="ja-JP" altLang="en-US" dirty="0">
                <a:latin typeface="メイリオ" panose="020B0604030504040204" pitchFamily="50" charset="-128"/>
                <a:ea typeface="メイリオ" panose="020B0604030504040204" pitchFamily="50" charset="-128"/>
                <a:cs typeface="メイリオ" panose="020B0604030504040204" pitchFamily="50" charset="-128"/>
              </a:rPr>
              <a:t>モデル</a:t>
            </a:r>
            <a:endParaRPr kumimoji="1" lang="ja-JP" altLang="en-US" dirty="0">
              <a:latin typeface="メイリオ" panose="020B0604030504040204" pitchFamily="50" charset="-128"/>
              <a:ea typeface="メイリオ" panose="020B0604030504040204" pitchFamily="50" charset="-128"/>
              <a:cs typeface="メイリオ" panose="020B0604030504040204" pitchFamily="50" charset="-128"/>
            </a:endParaRPr>
          </a:p>
        </p:txBody>
      </p:sp>
    </p:spTree>
    <p:extLst>
      <p:ext uri="{BB962C8B-B14F-4D97-AF65-F5344CB8AC3E}">
        <p14:creationId xmlns:p14="http://schemas.microsoft.com/office/powerpoint/2010/main" val="3343314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5580C51A-E737-490C-A357-F07374C62B8C}"/>
              </a:ext>
            </a:extLst>
          </p:cNvPr>
          <p:cNvSpPr>
            <a:spLocks noGrp="1"/>
          </p:cNvSpPr>
          <p:nvPr>
            <p:ph type="sldNum" sz="quarter" idx="12"/>
          </p:nvPr>
        </p:nvSpPr>
        <p:spPr/>
        <p:txBody>
          <a:bodyPr/>
          <a:lstStyle/>
          <a:p>
            <a:fld id="{B63654C5-1636-4F20-A03F-ECD4CCF9462E}" type="slidenum">
              <a:rPr kumimoji="1" lang="ja-JP" altLang="en-US" smtClean="0"/>
              <a:t>6</a:t>
            </a:fld>
            <a:endParaRPr kumimoji="1" lang="ja-JP" altLang="en-US"/>
          </a:p>
        </p:txBody>
      </p:sp>
      <p:sp>
        <p:nvSpPr>
          <p:cNvPr id="3" name="フッター プレースホルダー 2">
            <a:extLst>
              <a:ext uri="{FF2B5EF4-FFF2-40B4-BE49-F238E27FC236}">
                <a16:creationId xmlns:a16="http://schemas.microsoft.com/office/drawing/2014/main" id="{F1C5B25A-9233-4BA0-911E-0B278040BE3D}"/>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1">
            <a:extLst>
              <a:ext uri="{FF2B5EF4-FFF2-40B4-BE49-F238E27FC236}">
                <a16:creationId xmlns:a16="http://schemas.microsoft.com/office/drawing/2014/main" id="{F609AEB8-AC63-4470-A403-B7EAF0D3D01F}"/>
              </a:ext>
            </a:extLst>
          </p:cNvPr>
          <p:cNvSpPr txBox="1">
            <a:spLocks/>
          </p:cNvSpPr>
          <p:nvPr/>
        </p:nvSpPr>
        <p:spPr>
          <a:xfrm>
            <a:off x="1543795" y="2434975"/>
            <a:ext cx="9349689" cy="994025"/>
          </a:xfrm>
          <a:prstGeom prst="rect">
            <a:avLst/>
          </a:prstGeom>
        </p:spPr>
        <p:txBody>
          <a:bodyPr anchor="ctr"/>
          <a:lstStyle>
            <a:lvl1pPr algn="l" defTabSz="914400" rtl="0" eaLnBrk="1" latinLnBrk="0" hangingPunct="1">
              <a:lnSpc>
                <a:spcPct val="150000"/>
              </a:lnSpc>
              <a:spcBef>
                <a:spcPct val="0"/>
              </a:spcBef>
              <a:buNone/>
              <a:defRPr kumimoji="1" sz="4400" kern="1200">
                <a:solidFill>
                  <a:schemeClr val="tx1"/>
                </a:solidFill>
                <a:latin typeface="メイリオ" panose="020B0604030504040204" pitchFamily="50" charset="-128"/>
                <a:ea typeface="メイリオ" panose="020B0604030504040204" pitchFamily="50" charset="-128"/>
                <a:cs typeface="メイリオ" panose="020B0604030504040204" pitchFamily="50" charset="-128"/>
              </a:defRPr>
            </a:lvl1pPr>
          </a:lstStyle>
          <a:p>
            <a:pPr algn="ctr"/>
            <a:r>
              <a:rPr lang="en-US" altLang="ja-JP" sz="6000" dirty="0"/>
              <a:t>Punch</a:t>
            </a:r>
            <a:r>
              <a:rPr lang="ja-JP" altLang="en-US" sz="6000" dirty="0"/>
              <a:t>落下速度による比較</a:t>
            </a:r>
          </a:p>
        </p:txBody>
      </p:sp>
      <p:sp>
        <p:nvSpPr>
          <p:cNvPr id="8" name="正方形/長方形 7">
            <a:extLst>
              <a:ext uri="{FF2B5EF4-FFF2-40B4-BE49-F238E27FC236}">
                <a16:creationId xmlns:a16="http://schemas.microsoft.com/office/drawing/2014/main" id="{087EB613-3B8C-4D97-B9AF-1BB2B3B5D4D9}"/>
              </a:ext>
            </a:extLst>
          </p:cNvPr>
          <p:cNvSpPr/>
          <p:nvPr/>
        </p:nvSpPr>
        <p:spPr>
          <a:xfrm>
            <a:off x="0" y="3626779"/>
            <a:ext cx="12192000" cy="36000"/>
          </a:xfrm>
          <a:prstGeom prst="rect">
            <a:avLst/>
          </a:prstGeom>
          <a:solidFill>
            <a:srgbClr val="FF6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69412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BF1F4DC9-E0FE-492A-8EAD-EA2F4723AE7A}"/>
              </a:ext>
            </a:extLst>
          </p:cNvPr>
          <p:cNvSpPr>
            <a:spLocks noGrp="1"/>
          </p:cNvSpPr>
          <p:nvPr>
            <p:ph type="sldNum" sz="quarter" idx="12"/>
          </p:nvPr>
        </p:nvSpPr>
        <p:spPr/>
        <p:txBody>
          <a:bodyPr/>
          <a:lstStyle/>
          <a:p>
            <a:fld id="{B63654C5-1636-4F20-A03F-ECD4CCF9462E}" type="slidenum">
              <a:rPr kumimoji="1" lang="ja-JP" altLang="en-US" smtClean="0"/>
              <a:t>7</a:t>
            </a:fld>
            <a:endParaRPr kumimoji="1" lang="ja-JP" altLang="en-US"/>
          </a:p>
        </p:txBody>
      </p:sp>
      <p:sp>
        <p:nvSpPr>
          <p:cNvPr id="3" name="フッター プレースホルダー 2">
            <a:extLst>
              <a:ext uri="{FF2B5EF4-FFF2-40B4-BE49-F238E27FC236}">
                <a16:creationId xmlns:a16="http://schemas.microsoft.com/office/drawing/2014/main" id="{565BCE61-48EC-4A25-82F2-EA3FA9E74892}"/>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3BC4F318-0487-4D8B-B3CF-769324A6C991}"/>
              </a:ext>
            </a:extLst>
          </p:cNvPr>
          <p:cNvSpPr>
            <a:spLocks noGrp="1"/>
          </p:cNvSpPr>
          <p:nvPr>
            <p:ph type="title"/>
          </p:nvPr>
        </p:nvSpPr>
        <p:spPr/>
        <p:txBody>
          <a:bodyPr/>
          <a:lstStyle/>
          <a:p>
            <a:r>
              <a:rPr kumimoji="1" lang="ja-JP" altLang="en-US" dirty="0"/>
              <a:t>概要・条件</a:t>
            </a:r>
          </a:p>
        </p:txBody>
      </p:sp>
      <p:graphicFrame>
        <p:nvGraphicFramePr>
          <p:cNvPr id="5" name="表 4">
            <a:extLst>
              <a:ext uri="{FF2B5EF4-FFF2-40B4-BE49-F238E27FC236}">
                <a16:creationId xmlns:a16="http://schemas.microsoft.com/office/drawing/2014/main" id="{076A412F-9EBC-42E4-85A2-C5308A6DCBC2}"/>
              </a:ext>
            </a:extLst>
          </p:cNvPr>
          <p:cNvGraphicFramePr>
            <a:graphicFrameLocks noGrp="1"/>
          </p:cNvGraphicFramePr>
          <p:nvPr>
            <p:extLst>
              <p:ext uri="{D42A27DB-BD31-4B8C-83A1-F6EECF244321}">
                <p14:modId xmlns:p14="http://schemas.microsoft.com/office/powerpoint/2010/main" val="1163517848"/>
              </p:ext>
            </p:extLst>
          </p:nvPr>
        </p:nvGraphicFramePr>
        <p:xfrm>
          <a:off x="2097648" y="3403495"/>
          <a:ext cx="7996703" cy="1029977"/>
        </p:xfrm>
        <a:graphic>
          <a:graphicData uri="http://schemas.openxmlformats.org/drawingml/2006/table">
            <a:tbl>
              <a:tblPr firstRow="1" firstCol="1">
                <a:tableStyleId>{073A0DAA-6AF3-43AB-8588-CEC1D06C72B9}</a:tableStyleId>
              </a:tblPr>
              <a:tblGrid>
                <a:gridCol w="2089616">
                  <a:extLst>
                    <a:ext uri="{9D8B030D-6E8A-4147-A177-3AD203B41FA5}">
                      <a16:colId xmlns:a16="http://schemas.microsoft.com/office/drawing/2014/main" val="20000"/>
                    </a:ext>
                  </a:extLst>
                </a:gridCol>
                <a:gridCol w="1908735">
                  <a:extLst>
                    <a:ext uri="{9D8B030D-6E8A-4147-A177-3AD203B41FA5}">
                      <a16:colId xmlns:a16="http://schemas.microsoft.com/office/drawing/2014/main" val="20001"/>
                    </a:ext>
                  </a:extLst>
                </a:gridCol>
                <a:gridCol w="2036287">
                  <a:extLst>
                    <a:ext uri="{9D8B030D-6E8A-4147-A177-3AD203B41FA5}">
                      <a16:colId xmlns:a16="http://schemas.microsoft.com/office/drawing/2014/main" val="20002"/>
                    </a:ext>
                  </a:extLst>
                </a:gridCol>
                <a:gridCol w="1962065">
                  <a:extLst>
                    <a:ext uri="{9D8B030D-6E8A-4147-A177-3AD203B41FA5}">
                      <a16:colId xmlns:a16="http://schemas.microsoft.com/office/drawing/2014/main" val="20003"/>
                    </a:ext>
                  </a:extLst>
                </a:gridCol>
              </a:tblGrid>
              <a:tr h="357363">
                <a:tc>
                  <a:txBody>
                    <a:bodyPr/>
                    <a:lstStyle/>
                    <a:p>
                      <a:pPr algn="ctr" fontAlgn="ctr"/>
                      <a:endParaRPr lang="ja-JP" altLang="en-US" sz="1400" b="0" i="0" u="none" strike="noStrike" dirty="0">
                        <a:solidFill>
                          <a:srgbClr val="000000"/>
                        </a:solidFill>
                        <a:effectLst/>
                        <a:latin typeface="+mn-lt"/>
                        <a:ea typeface="ＭＳ Ｐゴシック" panose="020B0600070205080204" pitchFamily="50" charset="-128"/>
                      </a:endParaRPr>
                    </a:p>
                  </a:txBody>
                  <a:tcPr marL="9525" marR="9525" marT="9525" marB="0" anchor="ctr">
                    <a:solidFill>
                      <a:srgbClr val="FF695E"/>
                    </a:solidFill>
                  </a:tcPr>
                </a:tc>
                <a:tc>
                  <a:txBody>
                    <a:bodyPr/>
                    <a:lstStyle/>
                    <a:p>
                      <a:pPr algn="ctr" fontAlgn="ctr"/>
                      <a:r>
                        <a:rPr lang="en-US" sz="1400" u="none" strike="noStrike" dirty="0">
                          <a:effectLst/>
                        </a:rPr>
                        <a:t>Case-1</a:t>
                      </a:r>
                      <a:endParaRPr lang="en-US" sz="1400" b="0" i="0" u="none" strike="noStrike" dirty="0">
                        <a:solidFill>
                          <a:schemeClr val="tx1"/>
                        </a:solidFill>
                        <a:effectLst/>
                        <a:latin typeface="+mn-lt"/>
                        <a:ea typeface="ＭＳ Ｐゴシック" panose="020B0600070205080204" pitchFamily="50" charset="-128"/>
                      </a:endParaRPr>
                    </a:p>
                  </a:txBody>
                  <a:tcPr marL="9525" marR="9525" marT="9525" marB="0" anchor="ctr">
                    <a:solidFill>
                      <a:srgbClr val="FF695E"/>
                    </a:solidFill>
                  </a:tcPr>
                </a:tc>
                <a:tc>
                  <a:txBody>
                    <a:bodyPr/>
                    <a:lstStyle/>
                    <a:p>
                      <a:pPr algn="ctr" fontAlgn="ctr"/>
                      <a:r>
                        <a:rPr lang="en-US" sz="1400" u="none" strike="noStrike" dirty="0">
                          <a:effectLst/>
                        </a:rPr>
                        <a:t>Case-2</a:t>
                      </a:r>
                      <a:endParaRPr lang="en-US" sz="1400" b="0" i="0" u="none" strike="noStrike" dirty="0">
                        <a:solidFill>
                          <a:schemeClr val="tx1"/>
                        </a:solidFill>
                        <a:effectLst/>
                        <a:latin typeface="+mn-lt"/>
                        <a:ea typeface="ＭＳ Ｐゴシック" panose="020B0600070205080204" pitchFamily="50" charset="-128"/>
                      </a:endParaRPr>
                    </a:p>
                  </a:txBody>
                  <a:tcPr marL="9525" marR="9525" marT="9525" marB="0" anchor="ctr">
                    <a:solidFill>
                      <a:srgbClr val="FF695E"/>
                    </a:solidFill>
                  </a:tcPr>
                </a:tc>
                <a:tc>
                  <a:txBody>
                    <a:bodyPr/>
                    <a:lstStyle/>
                    <a:p>
                      <a:pPr algn="ctr" fontAlgn="ctr"/>
                      <a:r>
                        <a:rPr lang="en-US" sz="1400" u="none" strike="noStrike" dirty="0">
                          <a:effectLst/>
                        </a:rPr>
                        <a:t>Case-3</a:t>
                      </a:r>
                      <a:endParaRPr lang="en-US" sz="1400" b="0" i="0" u="none" strike="noStrike" dirty="0">
                        <a:solidFill>
                          <a:schemeClr val="tx1"/>
                        </a:solidFill>
                        <a:effectLst/>
                        <a:latin typeface="+mn-lt"/>
                        <a:ea typeface="ＭＳ Ｐゴシック" panose="020B0600070205080204" pitchFamily="50" charset="-128"/>
                      </a:endParaRPr>
                    </a:p>
                  </a:txBody>
                  <a:tcPr marL="9525" marR="9525" marT="9525" marB="0" anchor="ctr">
                    <a:solidFill>
                      <a:srgbClr val="FF695E"/>
                    </a:solidFill>
                  </a:tcPr>
                </a:tc>
                <a:extLst>
                  <a:ext uri="{0D108BD9-81ED-4DB2-BD59-A6C34878D82A}">
                    <a16:rowId xmlns:a16="http://schemas.microsoft.com/office/drawing/2014/main" val="10000"/>
                  </a:ext>
                </a:extLst>
              </a:tr>
              <a:tr h="672614">
                <a:tc>
                  <a:txBody>
                    <a:bodyPr/>
                    <a:lstStyle/>
                    <a:p>
                      <a:pPr algn="ctr" fontAlgn="ctr"/>
                      <a:r>
                        <a:rPr lang="en-US" sz="1400" u="none" strike="noStrike" dirty="0">
                          <a:effectLst/>
                        </a:rPr>
                        <a:t>Punch</a:t>
                      </a:r>
                      <a:r>
                        <a:rPr lang="ja-JP" altLang="en-US" sz="1400" u="none" strike="noStrike" dirty="0">
                          <a:effectLst/>
                        </a:rPr>
                        <a:t>落下速度</a:t>
                      </a:r>
                      <a:endParaRPr lang="en-US" altLang="ja-JP" sz="1400" u="none" strike="noStrike" dirty="0">
                        <a:effectLst/>
                      </a:endParaRPr>
                    </a:p>
                    <a:p>
                      <a:pPr algn="ctr" fontAlgn="ctr"/>
                      <a:r>
                        <a:rPr lang="en-US" sz="1400" u="none" strike="noStrike" dirty="0">
                          <a:effectLst/>
                        </a:rPr>
                        <a:t>[mm/s]</a:t>
                      </a:r>
                      <a:endParaRPr lang="en-US" sz="1400" b="0" i="0" u="none" strike="noStrike" dirty="0">
                        <a:solidFill>
                          <a:schemeClr val="tx1"/>
                        </a:solidFill>
                        <a:effectLst/>
                        <a:latin typeface="+mn-lt"/>
                        <a:ea typeface="ＭＳ Ｐゴシック" panose="020B0600070205080204" pitchFamily="50" charset="-128"/>
                      </a:endParaRPr>
                    </a:p>
                  </a:txBody>
                  <a:tcPr marL="9525" marR="9525" marT="9525" marB="0" anchor="ctr">
                    <a:solidFill>
                      <a:srgbClr val="FF695E"/>
                    </a:solidFill>
                  </a:tcPr>
                </a:tc>
                <a:tc>
                  <a:txBody>
                    <a:bodyPr/>
                    <a:lstStyle/>
                    <a:p>
                      <a:pPr algn="ctr" fontAlgn="ctr"/>
                      <a:r>
                        <a:rPr kumimoji="1" lang="en-US" altLang="ja-JP" sz="1400" u="none" strike="noStrike" dirty="0">
                          <a:effectLst/>
                          <a:uFill>
                            <a:solidFill>
                              <a:srgbClr val="FF0000"/>
                            </a:solidFill>
                          </a:uFill>
                        </a:rPr>
                        <a:t>100</a:t>
                      </a:r>
                      <a:endParaRPr lang="en-US" altLang="ja-JP" sz="1400" b="0" i="0" u="none" strike="noStrike" dirty="0">
                        <a:solidFill>
                          <a:srgbClr val="000000"/>
                        </a:solidFill>
                        <a:effectLst/>
                        <a:latin typeface="+mn-lt"/>
                        <a:ea typeface="+mn-ea"/>
                      </a:endParaRPr>
                    </a:p>
                  </a:txBody>
                  <a:tcPr marL="9525" marR="9525" marT="9525" marB="0" anchor="ctr">
                    <a:solidFill>
                      <a:srgbClr val="FFBEB9"/>
                    </a:solidFill>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US" altLang="ja-JP" sz="1400" u="none" strike="noStrike" dirty="0">
                          <a:effectLst/>
                        </a:rPr>
                        <a:t>200</a:t>
                      </a:r>
                      <a:endParaRPr lang="en-US" altLang="ja-JP" sz="1400" b="0" i="0" u="none" strike="noStrike" dirty="0">
                        <a:solidFill>
                          <a:srgbClr val="000000"/>
                        </a:solidFill>
                        <a:effectLst/>
                        <a:latin typeface="+mn-lt"/>
                        <a:ea typeface="+mn-ea"/>
                      </a:endParaRPr>
                    </a:p>
                  </a:txBody>
                  <a:tcPr marL="9525" marR="9525" marT="9525" marB="0" anchor="ctr">
                    <a:solidFill>
                      <a:srgbClr val="FFBEB9"/>
                    </a:solidFill>
                  </a:tcPr>
                </a:tc>
                <a:tc>
                  <a:txBody>
                    <a:bodyPr/>
                    <a:lstStyle/>
                    <a:p>
                      <a:pPr marL="0" marR="0" lvl="0" indent="0" algn="ctr" defTabSz="914400" rtl="0" eaLnBrk="1" fontAlgn="ctr" latinLnBrk="1" hangingPunct="1">
                        <a:lnSpc>
                          <a:spcPct val="100000"/>
                        </a:lnSpc>
                        <a:spcBef>
                          <a:spcPts val="0"/>
                        </a:spcBef>
                        <a:spcAft>
                          <a:spcPts val="0"/>
                        </a:spcAft>
                        <a:buClrTx/>
                        <a:buSzTx/>
                        <a:buFontTx/>
                        <a:buNone/>
                        <a:tabLst/>
                        <a:defRPr/>
                      </a:pPr>
                      <a:r>
                        <a:rPr lang="en-US" altLang="ja-JP" sz="1400" b="0" i="0" u="none" strike="noStrike" dirty="0">
                          <a:solidFill>
                            <a:srgbClr val="000000"/>
                          </a:solidFill>
                          <a:effectLst/>
                          <a:latin typeface="+mn-lt"/>
                          <a:ea typeface="+mn-ea"/>
                        </a:rPr>
                        <a:t>300</a:t>
                      </a:r>
                    </a:p>
                  </a:txBody>
                  <a:tcPr marL="9525" marR="9525" marT="9525" marB="0" anchor="ctr">
                    <a:solidFill>
                      <a:srgbClr val="FFBEB9"/>
                    </a:solidFill>
                  </a:tcPr>
                </a:tc>
                <a:extLst>
                  <a:ext uri="{0D108BD9-81ED-4DB2-BD59-A6C34878D82A}">
                    <a16:rowId xmlns:a16="http://schemas.microsoft.com/office/drawing/2014/main" val="10001"/>
                  </a:ext>
                </a:extLst>
              </a:tr>
            </a:tbl>
          </a:graphicData>
        </a:graphic>
      </p:graphicFrame>
      <p:sp>
        <p:nvSpPr>
          <p:cNvPr id="7" name="テキスト ボックス 6">
            <a:extLst>
              <a:ext uri="{FF2B5EF4-FFF2-40B4-BE49-F238E27FC236}">
                <a16:creationId xmlns:a16="http://schemas.microsoft.com/office/drawing/2014/main" id="{F75594D0-FAF6-41E5-80AD-038DD6CE7A71}"/>
              </a:ext>
            </a:extLst>
          </p:cNvPr>
          <p:cNvSpPr txBox="1"/>
          <p:nvPr/>
        </p:nvSpPr>
        <p:spPr>
          <a:xfrm>
            <a:off x="2097647" y="4648727"/>
            <a:ext cx="7996702" cy="369332"/>
          </a:xfrm>
          <a:prstGeom prst="rect">
            <a:avLst/>
          </a:prstGeom>
          <a:noFill/>
        </p:spPr>
        <p:txBody>
          <a:bodyPr wrap="square" rtlCol="0">
            <a:spAutoFit/>
          </a:bodyPr>
          <a:lstStyle/>
          <a:p>
            <a:pPr algn="ctr"/>
            <a:r>
              <a:rPr kumimoji="1" lang="ja-JP" altLang="en-US" dirty="0">
                <a:latin typeface="メイリオ" panose="020B0604030504040204" pitchFamily="50" charset="-128"/>
                <a:ea typeface="メイリオ" panose="020B0604030504040204" pitchFamily="50" charset="-128"/>
                <a:cs typeface="メイリオ" panose="020B0604030504040204" pitchFamily="50" charset="-128"/>
              </a:rPr>
              <a:t>比較条件のまとめ</a:t>
            </a:r>
          </a:p>
        </p:txBody>
      </p:sp>
      <p:sp>
        <p:nvSpPr>
          <p:cNvPr id="8" name="テキスト ボックス 7">
            <a:extLst>
              <a:ext uri="{FF2B5EF4-FFF2-40B4-BE49-F238E27FC236}">
                <a16:creationId xmlns:a16="http://schemas.microsoft.com/office/drawing/2014/main" id="{8040607D-C2AF-4B1D-8B0F-8EE53AB94E73}"/>
              </a:ext>
            </a:extLst>
          </p:cNvPr>
          <p:cNvSpPr txBox="1"/>
          <p:nvPr/>
        </p:nvSpPr>
        <p:spPr>
          <a:xfrm>
            <a:off x="380999" y="1962864"/>
            <a:ext cx="11054993" cy="830997"/>
          </a:xfrm>
          <a:prstGeom prst="rect">
            <a:avLst/>
          </a:prstGeom>
          <a:noFill/>
        </p:spPr>
        <p:txBody>
          <a:bodyPr wrap="square" rtlCol="0">
            <a:spAutoFit/>
          </a:bodyPr>
          <a:lstStyle/>
          <a:p>
            <a:r>
              <a:rPr lang="en-US" altLang="ja-JP" sz="2400" dirty="0">
                <a:latin typeface="メイリオ" panose="020B0604030504040204" pitchFamily="50" charset="-128"/>
                <a:ea typeface="メイリオ" panose="020B0604030504040204" pitchFamily="50" charset="-128"/>
                <a:cs typeface="メイリオ" panose="020B0604030504040204" pitchFamily="50" charset="-128"/>
              </a:rPr>
              <a:t>Punch</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落下速度の変化により、どのような影響があるか明らかにする。</a:t>
            </a:r>
            <a:endParaRPr lang="en-US" altLang="ja-JP" sz="2400" dirty="0">
              <a:latin typeface="メイリオ" panose="020B0604030504040204" pitchFamily="50" charset="-128"/>
              <a:ea typeface="メイリオ" panose="020B0604030504040204" pitchFamily="50" charset="-128"/>
              <a:cs typeface="メイリオ" panose="020B0604030504040204" pitchFamily="50" charset="-128"/>
            </a:endParaRPr>
          </a:p>
          <a:p>
            <a:r>
              <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rPr>
              <a:t>充填中</a:t>
            </a:r>
            <a:r>
              <a:rPr lang="ja-JP" altLang="en-US" sz="2400" dirty="0">
                <a:latin typeface="メイリオ" panose="020B0604030504040204" pitchFamily="50" charset="-128"/>
                <a:ea typeface="メイリオ" panose="020B0604030504040204" pitchFamily="50" charset="-128"/>
                <a:cs typeface="メイリオ" panose="020B0604030504040204" pitchFamily="50" charset="-128"/>
              </a:rPr>
              <a:t>の粒子の動き、充填後の状態などを比較する。</a:t>
            </a:r>
            <a:endParaRPr kumimoji="1" lang="ja-JP" altLang="en-US" sz="2400" dirty="0">
              <a:latin typeface="メイリオ" panose="020B0604030504040204" pitchFamily="50" charset="-128"/>
              <a:ea typeface="メイリオ" panose="020B0604030504040204" pitchFamily="50" charset="-128"/>
              <a:cs typeface="メイリオ" panose="020B0604030504040204" pitchFamily="50" charset="-128"/>
            </a:endParaRPr>
          </a:p>
        </p:txBody>
      </p:sp>
    </p:spTree>
    <p:extLst>
      <p:ext uri="{BB962C8B-B14F-4D97-AF65-F5344CB8AC3E}">
        <p14:creationId xmlns:p14="http://schemas.microsoft.com/office/powerpoint/2010/main" val="1254601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4094915E-8C04-4607-B367-64D984FF463B}"/>
              </a:ext>
            </a:extLst>
          </p:cNvPr>
          <p:cNvSpPr>
            <a:spLocks noGrp="1"/>
          </p:cNvSpPr>
          <p:nvPr>
            <p:ph type="sldNum" sz="quarter" idx="12"/>
          </p:nvPr>
        </p:nvSpPr>
        <p:spPr/>
        <p:txBody>
          <a:bodyPr/>
          <a:lstStyle/>
          <a:p>
            <a:fld id="{B63654C5-1636-4F20-A03F-ECD4CCF9462E}" type="slidenum">
              <a:rPr kumimoji="1" lang="ja-JP" altLang="en-US" smtClean="0"/>
              <a:t>8</a:t>
            </a:fld>
            <a:endParaRPr kumimoji="1" lang="ja-JP" altLang="en-US"/>
          </a:p>
        </p:txBody>
      </p:sp>
      <p:sp>
        <p:nvSpPr>
          <p:cNvPr id="3" name="フッター プレースホルダー 2">
            <a:extLst>
              <a:ext uri="{FF2B5EF4-FFF2-40B4-BE49-F238E27FC236}">
                <a16:creationId xmlns:a16="http://schemas.microsoft.com/office/drawing/2014/main" id="{3AF63704-364C-44CB-93DC-6FAA823A17EE}"/>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498B5E80-1099-4DB8-8363-C14F43A3A9A0}"/>
              </a:ext>
            </a:extLst>
          </p:cNvPr>
          <p:cNvSpPr>
            <a:spLocks noGrp="1"/>
          </p:cNvSpPr>
          <p:nvPr>
            <p:ph type="title"/>
          </p:nvPr>
        </p:nvSpPr>
        <p:spPr/>
        <p:txBody>
          <a:bodyPr/>
          <a:lstStyle/>
          <a:p>
            <a:r>
              <a:rPr lang="ja-JP" altLang="en-US" dirty="0"/>
              <a:t>結果</a:t>
            </a:r>
            <a:endParaRPr kumimoji="1" lang="ja-JP" altLang="en-US" dirty="0"/>
          </a:p>
        </p:txBody>
      </p:sp>
      <p:sp>
        <p:nvSpPr>
          <p:cNvPr id="5" name="コンテンツ プレースホルダー 4">
            <a:extLst>
              <a:ext uri="{FF2B5EF4-FFF2-40B4-BE49-F238E27FC236}">
                <a16:creationId xmlns:a16="http://schemas.microsoft.com/office/drawing/2014/main" id="{1804FA0B-AE9B-4B62-8283-5AA1BD2B9F35}"/>
              </a:ext>
            </a:extLst>
          </p:cNvPr>
          <p:cNvSpPr>
            <a:spLocks noGrp="1"/>
          </p:cNvSpPr>
          <p:nvPr>
            <p:ph idx="1"/>
          </p:nvPr>
        </p:nvSpPr>
        <p:spPr>
          <a:xfrm>
            <a:off x="374931" y="1348774"/>
            <a:ext cx="1390369" cy="365125"/>
          </a:xfrm>
        </p:spPr>
        <p:txBody>
          <a:bodyPr/>
          <a:lstStyle/>
          <a:p>
            <a:r>
              <a:rPr kumimoji="1" lang="ja-JP" altLang="en-US" dirty="0"/>
              <a:t>落下の様子</a:t>
            </a:r>
          </a:p>
        </p:txBody>
      </p:sp>
      <p:pic>
        <p:nvPicPr>
          <p:cNvPr id="13" name="velocity comparison">
            <a:hlinkClick r:id="" action="ppaction://media"/>
            <a:extLst>
              <a:ext uri="{FF2B5EF4-FFF2-40B4-BE49-F238E27FC236}">
                <a16:creationId xmlns:a16="http://schemas.microsoft.com/office/drawing/2014/main" id="{163A04EA-9661-40B4-AB99-F879AF92B8B7}"/>
              </a:ext>
            </a:extLst>
          </p:cNvPr>
          <p:cNvPicPr>
            <a:picLocks noGrp="1" noChangeAspect="1"/>
          </p:cNvPicPr>
          <p:nvPr>
            <p:ph type="media" sz="quarter" idx="15"/>
            <a:videoFile r:link="rId2"/>
            <p:extLst>
              <p:ext uri="{DAA4B4D4-6D71-4841-9C94-3DE7FCFB9230}">
                <p14:media xmlns:p14="http://schemas.microsoft.com/office/powerpoint/2010/main" r:embed="rId1"/>
              </p:ext>
            </p:extLst>
          </p:nvPr>
        </p:nvPicPr>
        <p:blipFill>
          <a:blip r:embed="rId4"/>
          <a:stretch>
            <a:fillRect/>
          </a:stretch>
        </p:blipFill>
        <p:spPr>
          <a:xfrm>
            <a:off x="5534025" y="1366838"/>
            <a:ext cx="6480175" cy="4271962"/>
          </a:xfrm>
        </p:spPr>
      </p:pic>
      <p:sp>
        <p:nvSpPr>
          <p:cNvPr id="8" name="コンテンツ プレースホルダー 7">
            <a:extLst>
              <a:ext uri="{FF2B5EF4-FFF2-40B4-BE49-F238E27FC236}">
                <a16:creationId xmlns:a16="http://schemas.microsoft.com/office/drawing/2014/main" id="{6EABAC8D-FFF4-4BD6-AAA0-EBB893FB7CCD}"/>
              </a:ext>
            </a:extLst>
          </p:cNvPr>
          <p:cNvSpPr>
            <a:spLocks noGrp="1"/>
          </p:cNvSpPr>
          <p:nvPr>
            <p:ph idx="16"/>
          </p:nvPr>
        </p:nvSpPr>
        <p:spPr/>
        <p:txBody>
          <a:bodyPr/>
          <a:lstStyle/>
          <a:p>
            <a:r>
              <a:rPr kumimoji="1" lang="ja-JP" altLang="en-US" dirty="0"/>
              <a:t>・落下速度に比例して、充填が早い</a:t>
            </a:r>
          </a:p>
        </p:txBody>
      </p:sp>
      <p:sp>
        <p:nvSpPr>
          <p:cNvPr id="9" name="コンテンツ プレースホルダー 8">
            <a:extLst>
              <a:ext uri="{FF2B5EF4-FFF2-40B4-BE49-F238E27FC236}">
                <a16:creationId xmlns:a16="http://schemas.microsoft.com/office/drawing/2014/main" id="{1AFAA804-F54B-40BB-BEE2-84DBC30F25C5}"/>
              </a:ext>
            </a:extLst>
          </p:cNvPr>
          <p:cNvSpPr>
            <a:spLocks noGrp="1"/>
          </p:cNvSpPr>
          <p:nvPr>
            <p:ph idx="17"/>
          </p:nvPr>
        </p:nvSpPr>
        <p:spPr>
          <a:xfrm>
            <a:off x="374931" y="3788299"/>
            <a:ext cx="4908269" cy="442267"/>
          </a:xfrm>
        </p:spPr>
        <p:txBody>
          <a:bodyPr/>
          <a:lstStyle/>
          <a:p>
            <a:r>
              <a:rPr kumimoji="1" lang="ja-JP" altLang="en-US" dirty="0"/>
              <a:t>・最終的にできる層が異なる</a:t>
            </a:r>
          </a:p>
        </p:txBody>
      </p:sp>
      <p:sp>
        <p:nvSpPr>
          <p:cNvPr id="10" name="コンテンツ プレースホルダー 9">
            <a:extLst>
              <a:ext uri="{FF2B5EF4-FFF2-40B4-BE49-F238E27FC236}">
                <a16:creationId xmlns:a16="http://schemas.microsoft.com/office/drawing/2014/main" id="{03EB40E1-96D8-4A30-9FA0-9B1490BB108B}"/>
              </a:ext>
            </a:extLst>
          </p:cNvPr>
          <p:cNvSpPr>
            <a:spLocks noGrp="1"/>
          </p:cNvSpPr>
          <p:nvPr>
            <p:ph idx="18"/>
          </p:nvPr>
        </p:nvSpPr>
        <p:spPr/>
        <p:txBody>
          <a:bodyPr/>
          <a:lstStyle/>
          <a:p>
            <a:r>
              <a:rPr kumimoji="1" lang="en-US" altLang="ja-JP" dirty="0"/>
              <a:t>Case-1</a:t>
            </a:r>
            <a:endParaRPr kumimoji="1" lang="ja-JP" altLang="en-US" dirty="0"/>
          </a:p>
        </p:txBody>
      </p:sp>
      <p:sp>
        <p:nvSpPr>
          <p:cNvPr id="11" name="コンテンツ プレースホルダー 10">
            <a:extLst>
              <a:ext uri="{FF2B5EF4-FFF2-40B4-BE49-F238E27FC236}">
                <a16:creationId xmlns:a16="http://schemas.microsoft.com/office/drawing/2014/main" id="{468B1A59-18B7-449D-A49D-F08CBF3DB9D8}"/>
              </a:ext>
            </a:extLst>
          </p:cNvPr>
          <p:cNvSpPr>
            <a:spLocks noGrp="1"/>
          </p:cNvSpPr>
          <p:nvPr>
            <p:ph idx="19"/>
          </p:nvPr>
        </p:nvSpPr>
        <p:spPr/>
        <p:txBody>
          <a:bodyPr/>
          <a:lstStyle/>
          <a:p>
            <a:r>
              <a:rPr kumimoji="1" lang="en-US" altLang="ja-JP" dirty="0"/>
              <a:t>Case-2</a:t>
            </a:r>
            <a:endParaRPr kumimoji="1" lang="ja-JP" altLang="en-US" dirty="0"/>
          </a:p>
        </p:txBody>
      </p:sp>
      <p:sp>
        <p:nvSpPr>
          <p:cNvPr id="12" name="コンテンツ プレースホルダー 11">
            <a:extLst>
              <a:ext uri="{FF2B5EF4-FFF2-40B4-BE49-F238E27FC236}">
                <a16:creationId xmlns:a16="http://schemas.microsoft.com/office/drawing/2014/main" id="{EBA33FF6-DDCB-4D2A-ACE0-540CA108C971}"/>
              </a:ext>
            </a:extLst>
          </p:cNvPr>
          <p:cNvSpPr>
            <a:spLocks noGrp="1"/>
          </p:cNvSpPr>
          <p:nvPr>
            <p:ph idx="20"/>
          </p:nvPr>
        </p:nvSpPr>
        <p:spPr/>
        <p:txBody>
          <a:bodyPr/>
          <a:lstStyle/>
          <a:p>
            <a:r>
              <a:rPr kumimoji="1" lang="en-US" altLang="ja-JP" dirty="0"/>
              <a:t>Case-3</a:t>
            </a:r>
            <a:endParaRPr kumimoji="1" lang="ja-JP" altLang="en-US" dirty="0"/>
          </a:p>
        </p:txBody>
      </p:sp>
    </p:spTree>
    <p:extLst>
      <p:ext uri="{BB962C8B-B14F-4D97-AF65-F5344CB8AC3E}">
        <p14:creationId xmlns:p14="http://schemas.microsoft.com/office/powerpoint/2010/main" val="367486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4094915E-8C04-4607-B367-64D984FF463B}"/>
              </a:ext>
            </a:extLst>
          </p:cNvPr>
          <p:cNvSpPr>
            <a:spLocks noGrp="1"/>
          </p:cNvSpPr>
          <p:nvPr>
            <p:ph type="sldNum" sz="quarter" idx="12"/>
          </p:nvPr>
        </p:nvSpPr>
        <p:spPr/>
        <p:txBody>
          <a:bodyPr/>
          <a:lstStyle/>
          <a:p>
            <a:fld id="{B63654C5-1636-4F20-A03F-ECD4CCF9462E}" type="slidenum">
              <a:rPr kumimoji="1" lang="ja-JP" altLang="en-US" smtClean="0"/>
              <a:t>9</a:t>
            </a:fld>
            <a:endParaRPr kumimoji="1" lang="ja-JP" altLang="en-US"/>
          </a:p>
        </p:txBody>
      </p:sp>
      <p:sp>
        <p:nvSpPr>
          <p:cNvPr id="3" name="フッター プレースホルダー 2">
            <a:extLst>
              <a:ext uri="{FF2B5EF4-FFF2-40B4-BE49-F238E27FC236}">
                <a16:creationId xmlns:a16="http://schemas.microsoft.com/office/drawing/2014/main" id="{3AF63704-364C-44CB-93DC-6FAA823A17EE}"/>
              </a:ext>
            </a:extLst>
          </p:cNvPr>
          <p:cNvSpPr>
            <a:spLocks noGrp="1"/>
          </p:cNvSpPr>
          <p:nvPr>
            <p:ph type="ftr" sz="quarter" idx="3"/>
          </p:nvPr>
        </p:nvSpPr>
        <p:spPr/>
        <p:txBody>
          <a:bodyPr/>
          <a:lstStyle/>
          <a:p>
            <a:r>
              <a:rPr lang="ja-JP" altLang="en-US"/>
              <a:t>東京大学大学院工学系研究科</a:t>
            </a:r>
            <a:endParaRPr lang="en-US" altLang="ja-JP"/>
          </a:p>
          <a:p>
            <a:r>
              <a:rPr lang="ja-JP" altLang="en-US"/>
              <a:t>レジリエンス工学研究センター</a:t>
            </a:r>
            <a:r>
              <a:rPr lang="en-US" altLang="ja-JP"/>
              <a:t>/</a:t>
            </a:r>
            <a:r>
              <a:rPr lang="ja-JP" altLang="en-US"/>
              <a:t>原子力国際専攻　酒井研究室</a:t>
            </a:r>
            <a:endParaRPr lang="en-US" altLang="ja-JP" dirty="0"/>
          </a:p>
        </p:txBody>
      </p:sp>
      <p:sp>
        <p:nvSpPr>
          <p:cNvPr id="4" name="タイトル 3">
            <a:extLst>
              <a:ext uri="{FF2B5EF4-FFF2-40B4-BE49-F238E27FC236}">
                <a16:creationId xmlns:a16="http://schemas.microsoft.com/office/drawing/2014/main" id="{498B5E80-1099-4DB8-8363-C14F43A3A9A0}"/>
              </a:ext>
            </a:extLst>
          </p:cNvPr>
          <p:cNvSpPr>
            <a:spLocks noGrp="1"/>
          </p:cNvSpPr>
          <p:nvPr>
            <p:ph type="title"/>
          </p:nvPr>
        </p:nvSpPr>
        <p:spPr/>
        <p:txBody>
          <a:bodyPr/>
          <a:lstStyle/>
          <a:p>
            <a:r>
              <a:rPr lang="ja-JP" altLang="en-US" dirty="0"/>
              <a:t>結果</a:t>
            </a:r>
            <a:endParaRPr kumimoji="1" lang="ja-JP" altLang="en-US" dirty="0"/>
          </a:p>
        </p:txBody>
      </p:sp>
      <p:sp>
        <p:nvSpPr>
          <p:cNvPr id="5" name="コンテンツ プレースホルダー 4">
            <a:extLst>
              <a:ext uri="{FF2B5EF4-FFF2-40B4-BE49-F238E27FC236}">
                <a16:creationId xmlns:a16="http://schemas.microsoft.com/office/drawing/2014/main" id="{1804FA0B-AE9B-4B62-8283-5AA1BD2B9F35}"/>
              </a:ext>
            </a:extLst>
          </p:cNvPr>
          <p:cNvSpPr>
            <a:spLocks noGrp="1"/>
          </p:cNvSpPr>
          <p:nvPr>
            <p:ph idx="1"/>
          </p:nvPr>
        </p:nvSpPr>
        <p:spPr>
          <a:xfrm>
            <a:off x="374931" y="1348774"/>
            <a:ext cx="869669" cy="365125"/>
          </a:xfrm>
        </p:spPr>
        <p:txBody>
          <a:bodyPr>
            <a:normAutofit/>
          </a:bodyPr>
          <a:lstStyle/>
          <a:p>
            <a:r>
              <a:rPr lang="ja-JP" altLang="en-US" dirty="0"/>
              <a:t>空隙率</a:t>
            </a:r>
            <a:endParaRPr lang="en-US" altLang="ja-JP" dirty="0"/>
          </a:p>
        </p:txBody>
      </p:sp>
      <p:pic>
        <p:nvPicPr>
          <p:cNvPr id="13" name="velocity comparison_void fraction">
            <a:hlinkClick r:id="" action="ppaction://media"/>
            <a:extLst>
              <a:ext uri="{FF2B5EF4-FFF2-40B4-BE49-F238E27FC236}">
                <a16:creationId xmlns:a16="http://schemas.microsoft.com/office/drawing/2014/main" id="{2427592A-FCB8-497A-B710-76DE1C68C287}"/>
              </a:ext>
            </a:extLst>
          </p:cNvPr>
          <p:cNvPicPr>
            <a:picLocks noGrp="1" noChangeAspect="1"/>
          </p:cNvPicPr>
          <p:nvPr>
            <p:ph type="media" sz="quarter" idx="15"/>
            <a:videoFile r:link="rId2"/>
            <p:extLst>
              <p:ext uri="{DAA4B4D4-6D71-4841-9C94-3DE7FCFB9230}">
                <p14:media xmlns:p14="http://schemas.microsoft.com/office/powerpoint/2010/main" r:embed="rId1"/>
              </p:ext>
            </p:extLst>
          </p:nvPr>
        </p:nvPicPr>
        <p:blipFill>
          <a:blip r:embed="rId4"/>
          <a:stretch>
            <a:fillRect/>
          </a:stretch>
        </p:blipFill>
        <p:spPr>
          <a:xfrm>
            <a:off x="5545138" y="1343025"/>
            <a:ext cx="6457950" cy="4321175"/>
          </a:xfrm>
        </p:spPr>
      </p:pic>
      <p:sp>
        <p:nvSpPr>
          <p:cNvPr id="8" name="コンテンツ プレースホルダー 7">
            <a:extLst>
              <a:ext uri="{FF2B5EF4-FFF2-40B4-BE49-F238E27FC236}">
                <a16:creationId xmlns:a16="http://schemas.microsoft.com/office/drawing/2014/main" id="{6EABAC8D-FFF4-4BD6-AAA0-EBB893FB7CCD}"/>
              </a:ext>
            </a:extLst>
          </p:cNvPr>
          <p:cNvSpPr>
            <a:spLocks noGrp="1"/>
          </p:cNvSpPr>
          <p:nvPr>
            <p:ph idx="16"/>
          </p:nvPr>
        </p:nvSpPr>
        <p:spPr/>
        <p:txBody>
          <a:bodyPr/>
          <a:lstStyle/>
          <a:p>
            <a:r>
              <a:rPr kumimoji="1" lang="ja-JP" altLang="en-US" dirty="0"/>
              <a:t>・落下速度に比例して、生じる気泡が大きい</a:t>
            </a:r>
          </a:p>
        </p:txBody>
      </p:sp>
      <p:sp>
        <p:nvSpPr>
          <p:cNvPr id="10" name="コンテンツ プレースホルダー 9">
            <a:extLst>
              <a:ext uri="{FF2B5EF4-FFF2-40B4-BE49-F238E27FC236}">
                <a16:creationId xmlns:a16="http://schemas.microsoft.com/office/drawing/2014/main" id="{03EB40E1-96D8-4A30-9FA0-9B1490BB108B}"/>
              </a:ext>
            </a:extLst>
          </p:cNvPr>
          <p:cNvSpPr>
            <a:spLocks noGrp="1"/>
          </p:cNvSpPr>
          <p:nvPr>
            <p:ph idx="18"/>
          </p:nvPr>
        </p:nvSpPr>
        <p:spPr/>
        <p:txBody>
          <a:bodyPr/>
          <a:lstStyle/>
          <a:p>
            <a:r>
              <a:rPr kumimoji="1" lang="en-US" altLang="ja-JP" dirty="0"/>
              <a:t>Case-1</a:t>
            </a:r>
            <a:endParaRPr kumimoji="1" lang="ja-JP" altLang="en-US" dirty="0"/>
          </a:p>
        </p:txBody>
      </p:sp>
      <p:sp>
        <p:nvSpPr>
          <p:cNvPr id="11" name="コンテンツ プレースホルダー 10">
            <a:extLst>
              <a:ext uri="{FF2B5EF4-FFF2-40B4-BE49-F238E27FC236}">
                <a16:creationId xmlns:a16="http://schemas.microsoft.com/office/drawing/2014/main" id="{468B1A59-18B7-449D-A49D-F08CBF3DB9D8}"/>
              </a:ext>
            </a:extLst>
          </p:cNvPr>
          <p:cNvSpPr>
            <a:spLocks noGrp="1"/>
          </p:cNvSpPr>
          <p:nvPr>
            <p:ph idx="19"/>
          </p:nvPr>
        </p:nvSpPr>
        <p:spPr/>
        <p:txBody>
          <a:bodyPr/>
          <a:lstStyle/>
          <a:p>
            <a:r>
              <a:rPr kumimoji="1" lang="en-US" altLang="ja-JP" dirty="0"/>
              <a:t>Case-2</a:t>
            </a:r>
            <a:endParaRPr kumimoji="1" lang="ja-JP" altLang="en-US" dirty="0"/>
          </a:p>
        </p:txBody>
      </p:sp>
      <p:sp>
        <p:nvSpPr>
          <p:cNvPr id="12" name="コンテンツ プレースホルダー 11">
            <a:extLst>
              <a:ext uri="{FF2B5EF4-FFF2-40B4-BE49-F238E27FC236}">
                <a16:creationId xmlns:a16="http://schemas.microsoft.com/office/drawing/2014/main" id="{EBA33FF6-DDCB-4D2A-ACE0-540CA108C971}"/>
              </a:ext>
            </a:extLst>
          </p:cNvPr>
          <p:cNvSpPr>
            <a:spLocks noGrp="1"/>
          </p:cNvSpPr>
          <p:nvPr>
            <p:ph idx="20"/>
          </p:nvPr>
        </p:nvSpPr>
        <p:spPr/>
        <p:txBody>
          <a:bodyPr/>
          <a:lstStyle/>
          <a:p>
            <a:r>
              <a:rPr kumimoji="1" lang="en-US" altLang="ja-JP" dirty="0"/>
              <a:t>Case-3</a:t>
            </a:r>
            <a:endParaRPr kumimoji="1" lang="ja-JP" altLang="en-US" dirty="0"/>
          </a:p>
        </p:txBody>
      </p:sp>
    </p:spTree>
    <p:extLst>
      <p:ext uri="{BB962C8B-B14F-4D97-AF65-F5344CB8AC3E}">
        <p14:creationId xmlns:p14="http://schemas.microsoft.com/office/powerpoint/2010/main" val="3397003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9"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theme/theme1.xml><?xml version="1.0" encoding="utf-8"?>
<a:theme xmlns:a="http://schemas.openxmlformats.org/drawingml/2006/main" name="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5534</TotalTime>
  <Words>1648</Words>
  <Application>Microsoft Office PowerPoint</Application>
  <PresentationFormat>ワイド画面</PresentationFormat>
  <Paragraphs>283</Paragraphs>
  <Slides>22</Slides>
  <Notes>0</Notes>
  <HiddenSlides>2</HiddenSlides>
  <MMClips>9</MMClips>
  <ScaleCrop>false</ScaleCrop>
  <HeadingPairs>
    <vt:vector size="6" baseType="variant">
      <vt:variant>
        <vt:lpstr>使用されているフォント</vt:lpstr>
      </vt:variant>
      <vt:variant>
        <vt:i4>7</vt:i4>
      </vt:variant>
      <vt:variant>
        <vt:lpstr>テーマ</vt:lpstr>
      </vt:variant>
      <vt:variant>
        <vt:i4>2</vt:i4>
      </vt:variant>
      <vt:variant>
        <vt:lpstr>スライド タイトル</vt:lpstr>
      </vt:variant>
      <vt:variant>
        <vt:i4>22</vt:i4>
      </vt:variant>
    </vt:vector>
  </HeadingPairs>
  <TitlesOfParts>
    <vt:vector size="31" baseType="lpstr">
      <vt:lpstr>Malgun Gothic</vt:lpstr>
      <vt:lpstr>ＭＳ Ｐゴシック</vt:lpstr>
      <vt:lpstr>メイリオ</vt:lpstr>
      <vt:lpstr>游ゴシック</vt:lpstr>
      <vt:lpstr>Arial</vt:lpstr>
      <vt:lpstr>Cambria Math</vt:lpstr>
      <vt:lpstr>Segoe UI</vt:lpstr>
      <vt:lpstr>デザインの設定</vt:lpstr>
      <vt:lpstr>1_デザインの設定</vt:lpstr>
      <vt:lpstr>PowerPoint プレゼンテーション</vt:lpstr>
      <vt:lpstr>背景</vt:lpstr>
      <vt:lpstr>既存の問題</vt:lpstr>
      <vt:lpstr>研究の目的</vt:lpstr>
      <vt:lpstr>条件</vt:lpstr>
      <vt:lpstr>PowerPoint プレゼンテーション</vt:lpstr>
      <vt:lpstr>概要・条件</vt:lpstr>
      <vt:lpstr>結果</vt:lpstr>
      <vt:lpstr>結果</vt:lpstr>
      <vt:lpstr>結果</vt:lpstr>
      <vt:lpstr>結果</vt:lpstr>
      <vt:lpstr>結果</vt:lpstr>
      <vt:lpstr>結果</vt:lpstr>
      <vt:lpstr>PowerPoint プレゼンテーション</vt:lpstr>
      <vt:lpstr>概要・条件</vt:lpstr>
      <vt:lpstr>結果</vt:lpstr>
      <vt:lpstr>結果</vt:lpstr>
      <vt:lpstr>結果</vt:lpstr>
      <vt:lpstr>結果</vt:lpstr>
      <vt:lpstr>結果</vt:lpstr>
      <vt:lpstr>結果</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Yoshida</dc:creator>
  <cp:lastModifiedBy>Yoshida</cp:lastModifiedBy>
  <cp:revision>496</cp:revision>
  <dcterms:created xsi:type="dcterms:W3CDTF">2018-11-05T05:45:49Z</dcterms:created>
  <dcterms:modified xsi:type="dcterms:W3CDTF">2018-11-19T01:21:07Z</dcterms:modified>
</cp:coreProperties>
</file>